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1164" r:id="rId2"/>
    <p:sldId id="397" r:id="rId3"/>
    <p:sldId id="1101" r:id="rId4"/>
    <p:sldId id="1048" r:id="rId5"/>
    <p:sldId id="946" r:id="rId6"/>
    <p:sldId id="1160" r:id="rId7"/>
    <p:sldId id="1161" r:id="rId8"/>
    <p:sldId id="1162" r:id="rId9"/>
    <p:sldId id="1163" r:id="rId10"/>
    <p:sldId id="948" r:id="rId11"/>
    <p:sldId id="947" r:id="rId12"/>
    <p:sldId id="949" r:id="rId13"/>
    <p:sldId id="951" r:id="rId14"/>
    <p:sldId id="1134" r:id="rId15"/>
    <p:sldId id="1135" r:id="rId16"/>
    <p:sldId id="1136" r:id="rId17"/>
    <p:sldId id="1137" r:id="rId18"/>
    <p:sldId id="1138" r:id="rId19"/>
    <p:sldId id="1139" r:id="rId20"/>
    <p:sldId id="1103" r:id="rId21"/>
    <p:sldId id="398" r:id="rId22"/>
    <p:sldId id="970" r:id="rId23"/>
    <p:sldId id="411" r:id="rId24"/>
    <p:sldId id="412" r:id="rId25"/>
    <p:sldId id="413" r:id="rId26"/>
    <p:sldId id="1049" r:id="rId27"/>
    <p:sldId id="1126" r:id="rId28"/>
    <p:sldId id="416" r:id="rId29"/>
    <p:sldId id="417" r:id="rId30"/>
    <p:sldId id="418" r:id="rId31"/>
    <p:sldId id="419" r:id="rId32"/>
    <p:sldId id="420" r:id="rId33"/>
    <p:sldId id="1165" r:id="rId34"/>
    <p:sldId id="1166" r:id="rId35"/>
    <p:sldId id="1168" r:id="rId36"/>
    <p:sldId id="1169" r:id="rId37"/>
    <p:sldId id="446" r:id="rId38"/>
    <p:sldId id="426" r:id="rId39"/>
    <p:sldId id="1051" r:id="rId40"/>
    <p:sldId id="450" r:id="rId41"/>
    <p:sldId id="447" r:id="rId42"/>
    <p:sldId id="451" r:id="rId43"/>
    <p:sldId id="452" r:id="rId44"/>
    <p:sldId id="434" r:id="rId45"/>
    <p:sldId id="476" r:id="rId46"/>
    <p:sldId id="1170" r:id="rId47"/>
    <p:sldId id="1171" r:id="rId48"/>
    <p:sldId id="453" r:id="rId49"/>
    <p:sldId id="971" r:id="rId50"/>
    <p:sldId id="423" r:id="rId51"/>
    <p:sldId id="459" r:id="rId52"/>
    <p:sldId id="460" r:id="rId53"/>
    <p:sldId id="463" r:id="rId54"/>
    <p:sldId id="461" r:id="rId55"/>
    <p:sldId id="462" r:id="rId56"/>
    <p:sldId id="458" r:id="rId57"/>
    <p:sldId id="425" r:id="rId58"/>
    <p:sldId id="1172" r:id="rId59"/>
    <p:sldId id="1173" r:id="rId60"/>
    <p:sldId id="1174" r:id="rId61"/>
    <p:sldId id="959" r:id="rId62"/>
    <p:sldId id="960" r:id="rId63"/>
    <p:sldId id="967" r:id="rId64"/>
    <p:sldId id="957" r:id="rId65"/>
    <p:sldId id="1214" r:id="rId66"/>
    <p:sldId id="1215" r:id="rId67"/>
    <p:sldId id="975" r:id="rId68"/>
    <p:sldId id="972" r:id="rId69"/>
    <p:sldId id="961" r:id="rId70"/>
    <p:sldId id="1140" r:id="rId71"/>
    <p:sldId id="1141" r:id="rId72"/>
    <p:sldId id="1142" r:id="rId73"/>
    <p:sldId id="1216" r:id="rId74"/>
    <p:sldId id="1217" r:id="rId75"/>
    <p:sldId id="1145" r:id="rId76"/>
    <p:sldId id="1178" r:id="rId77"/>
    <p:sldId id="1146" r:id="rId78"/>
    <p:sldId id="1147" r:id="rId79"/>
    <p:sldId id="1149" r:id="rId80"/>
    <p:sldId id="1151" r:id="rId81"/>
    <p:sldId id="1153" r:id="rId82"/>
    <p:sldId id="1179" r:id="rId83"/>
    <p:sldId id="1082" r:id="rId84"/>
    <p:sldId id="980" r:id="rId85"/>
    <p:sldId id="1083" r:id="rId86"/>
    <p:sldId id="1084" r:id="rId87"/>
    <p:sldId id="982" r:id="rId88"/>
    <p:sldId id="1154" r:id="rId89"/>
    <p:sldId id="1155" r:id="rId90"/>
    <p:sldId id="1156" r:id="rId91"/>
    <p:sldId id="1157" r:id="rId92"/>
    <p:sldId id="1158" r:id="rId93"/>
    <p:sldId id="1225" r:id="rId94"/>
    <p:sldId id="1235" r:id="rId95"/>
    <p:sldId id="1236" r:id="rId96"/>
    <p:sldId id="1234" r:id="rId97"/>
    <p:sldId id="1237" r:id="rId98"/>
    <p:sldId id="1238" r:id="rId99"/>
    <p:sldId id="1240" r:id="rId100"/>
    <p:sldId id="1239" r:id="rId101"/>
    <p:sldId id="1241" r:id="rId102"/>
    <p:sldId id="1226" r:id="rId103"/>
    <p:sldId id="1242" r:id="rId104"/>
    <p:sldId id="1244" r:id="rId105"/>
    <p:sldId id="1247" r:id="rId106"/>
    <p:sldId id="1248" r:id="rId107"/>
    <p:sldId id="1232" r:id="rId108"/>
    <p:sldId id="1245" r:id="rId109"/>
    <p:sldId id="1249" r:id="rId110"/>
    <p:sldId id="1250" r:id="rId111"/>
    <p:sldId id="1243" r:id="rId112"/>
    <p:sldId id="1246" r:id="rId113"/>
    <p:sldId id="1251" r:id="rId114"/>
    <p:sldId id="1252" r:id="rId115"/>
    <p:sldId id="1253" r:id="rId116"/>
    <p:sldId id="1159" r:id="rId117"/>
    <p:sldId id="1008" r:id="rId118"/>
    <p:sldId id="1175" r:id="rId1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4F2EC-0ECA-450C-918A-202D35A317D1}" v="25" dt="2022-01-07T04:16:45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 snapToGrid="0">
      <p:cViewPr varScale="1">
        <p:scale>
          <a:sx n="121" d="100"/>
          <a:sy n="121" d="100"/>
        </p:scale>
        <p:origin x="12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4294F2EC-0ECA-450C-918A-202D35A317D1}"/>
    <pc:docChg chg="modSld">
      <pc:chgData name="Biersach, David" userId="14a9feb0-85a7-4da4-be8a-c1e22b637acc" providerId="ADAL" clId="{4294F2EC-0ECA-450C-918A-202D35A317D1}" dt="2022-01-07T04:16:45.155" v="37" actId="20577"/>
      <pc:docMkLst>
        <pc:docMk/>
      </pc:docMkLst>
      <pc:sldChg chg="addSp modSp mod modAnim">
        <pc:chgData name="Biersach, David" userId="14a9feb0-85a7-4da4-be8a-c1e22b637acc" providerId="ADAL" clId="{4294F2EC-0ECA-450C-918A-202D35A317D1}" dt="2022-01-07T03:41:01.653" v="25"/>
        <pc:sldMkLst>
          <pc:docMk/>
          <pc:sldMk cId="2754448533" sldId="413"/>
        </pc:sldMkLst>
        <pc:spChg chg="add mod">
          <ac:chgData name="Biersach, David" userId="14a9feb0-85a7-4da4-be8a-c1e22b637acc" providerId="ADAL" clId="{4294F2EC-0ECA-450C-918A-202D35A317D1}" dt="2022-01-07T03:40:26.775" v="12" actId="208"/>
          <ac:spMkLst>
            <pc:docMk/>
            <pc:sldMk cId="2754448533" sldId="413"/>
            <ac:spMk id="2" creationId="{38BE88BC-E523-42A2-8657-0B555F6FBB96}"/>
          </ac:spMkLst>
        </pc:spChg>
        <pc:spChg chg="add mod">
          <ac:chgData name="Biersach, David" userId="14a9feb0-85a7-4da4-be8a-c1e22b637acc" providerId="ADAL" clId="{4294F2EC-0ECA-450C-918A-202D35A317D1}" dt="2022-01-07T03:40:35.659" v="15" actId="20577"/>
          <ac:spMkLst>
            <pc:docMk/>
            <pc:sldMk cId="2754448533" sldId="413"/>
            <ac:spMk id="15" creationId="{86DE42B8-546E-4CB8-8481-5F47A2D6C0A4}"/>
          </ac:spMkLst>
        </pc:spChg>
      </pc:sldChg>
      <pc:sldChg chg="modSp mod">
        <pc:chgData name="Biersach, David" userId="14a9feb0-85a7-4da4-be8a-c1e22b637acc" providerId="ADAL" clId="{4294F2EC-0ECA-450C-918A-202D35A317D1}" dt="2022-01-07T03:43:09.300" v="35" actId="14100"/>
        <pc:sldMkLst>
          <pc:docMk/>
          <pc:sldMk cId="1836700884" sldId="971"/>
        </pc:sldMkLst>
        <pc:spChg chg="mod">
          <ac:chgData name="Biersach, David" userId="14a9feb0-85a7-4da4-be8a-c1e22b637acc" providerId="ADAL" clId="{4294F2EC-0ECA-450C-918A-202D35A317D1}" dt="2022-01-07T03:43:09.300" v="35" actId="14100"/>
          <ac:spMkLst>
            <pc:docMk/>
            <pc:sldMk cId="1836700884" sldId="971"/>
            <ac:spMk id="15" creationId="{6CC9E844-3DAE-4608-8CB6-813892A39351}"/>
          </ac:spMkLst>
        </pc:spChg>
      </pc:sldChg>
      <pc:sldChg chg="modSp">
        <pc:chgData name="Biersach, David" userId="14a9feb0-85a7-4da4-be8a-c1e22b637acc" providerId="ADAL" clId="{4294F2EC-0ECA-450C-918A-202D35A317D1}" dt="2022-01-07T04:16:45.155" v="37" actId="20577"/>
        <pc:sldMkLst>
          <pc:docMk/>
          <pc:sldMk cId="457721936" sldId="1159"/>
        </pc:sldMkLst>
        <pc:spChg chg="mod">
          <ac:chgData name="Biersach, David" userId="14a9feb0-85a7-4da4-be8a-c1e22b637acc" providerId="ADAL" clId="{4294F2EC-0ECA-450C-918A-202D35A317D1}" dt="2022-01-07T04:16:45.155" v="37" actId="20577"/>
          <ac:spMkLst>
            <pc:docMk/>
            <pc:sldMk cId="457721936" sldId="1159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4294F2EC-0ECA-450C-918A-202D35A317D1}" dt="2022-01-07T03:04:45.436" v="1" actId="6549"/>
        <pc:sldMkLst>
          <pc:docMk/>
          <pc:sldMk cId="4240865483" sldId="1160"/>
        </pc:sldMkLst>
        <pc:spChg chg="mod">
          <ac:chgData name="Biersach, David" userId="14a9feb0-85a7-4da4-be8a-c1e22b637acc" providerId="ADAL" clId="{4294F2EC-0ECA-450C-918A-202D35A317D1}" dt="2022-01-07T03:04:45.436" v="1" actId="6549"/>
          <ac:spMkLst>
            <pc:docMk/>
            <pc:sldMk cId="4240865483" sldId="1160"/>
            <ac:spMk id="23" creationId="{8EBA667A-82D0-45AA-9705-303DEC36EB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11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23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9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54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11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42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2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6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3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8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67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19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50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31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5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2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2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7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0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69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86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99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99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6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621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69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96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768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8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827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78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759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164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29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155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26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7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9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258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14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2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52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54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047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4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481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671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429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838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1743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27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6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561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99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245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43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23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20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63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2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0.png"/><Relationship Id="rId11" Type="http://schemas.openxmlformats.org/officeDocument/2006/relationships/image" Target="../media/image1711.png"/><Relationship Id="rId5" Type="http://schemas.openxmlformats.org/officeDocument/2006/relationships/image" Target="../media/image1111.png"/><Relationship Id="rId10" Type="http://schemas.openxmlformats.org/officeDocument/2006/relationships/image" Target="../media/image162.png"/><Relationship Id="rId4" Type="http://schemas.openxmlformats.org/officeDocument/2006/relationships/image" Target="../media/image1012.png"/><Relationship Id="rId9" Type="http://schemas.openxmlformats.org/officeDocument/2006/relationships/image" Target="../media/image154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10" Type="http://schemas.openxmlformats.org/officeDocument/2006/relationships/image" Target="../media/image1451.png"/><Relationship Id="rId4" Type="http://schemas.openxmlformats.org/officeDocument/2006/relationships/image" Target="../media/image163.png"/><Relationship Id="rId9" Type="http://schemas.openxmlformats.org/officeDocument/2006/relationships/image" Target="../media/image165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451.png"/><Relationship Id="rId7" Type="http://schemas.openxmlformats.org/officeDocument/2006/relationships/image" Target="../media/image170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7.png"/><Relationship Id="rId10" Type="http://schemas.openxmlformats.org/officeDocument/2006/relationships/image" Target="../media/image174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9" Type="http://schemas.openxmlformats.org/officeDocument/2006/relationships/image" Target="../media/image18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1.png"/><Relationship Id="rId4" Type="http://schemas.openxmlformats.org/officeDocument/2006/relationships/image" Target="../media/image147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1.png"/><Relationship Id="rId5" Type="http://schemas.openxmlformats.org/officeDocument/2006/relationships/image" Target="../media/image40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15.png"/><Relationship Id="rId7" Type="http://schemas.openxmlformats.org/officeDocument/2006/relationships/image" Target="../media/image450.png"/><Relationship Id="rId12" Type="http://schemas.openxmlformats.org/officeDocument/2006/relationships/image" Target="../media/image5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0.png"/><Relationship Id="rId11" Type="http://schemas.openxmlformats.org/officeDocument/2006/relationships/image" Target="../media/image470.png"/><Relationship Id="rId5" Type="http://schemas.openxmlformats.org/officeDocument/2006/relationships/image" Target="../media/image410.png"/><Relationship Id="rId10" Type="http://schemas.openxmlformats.org/officeDocument/2006/relationships/image" Target="../media/image430.png"/><Relationship Id="rId4" Type="http://schemas.openxmlformats.org/officeDocument/2006/relationships/image" Target="../media/image17.png"/><Relationship Id="rId9" Type="http://schemas.openxmlformats.org/officeDocument/2006/relationships/image" Target="../media/image4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3" Type="http://schemas.openxmlformats.org/officeDocument/2006/relationships/image" Target="../media/image21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2.png"/><Relationship Id="rId3" Type="http://schemas.openxmlformats.org/officeDocument/2006/relationships/image" Target="../media/image22.png"/><Relationship Id="rId7" Type="http://schemas.openxmlformats.org/officeDocument/2006/relationships/image" Target="../media/image69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0.png"/><Relationship Id="rId11" Type="http://schemas.openxmlformats.org/officeDocument/2006/relationships/image" Target="../media/image23.png"/><Relationship Id="rId5" Type="http://schemas.openxmlformats.org/officeDocument/2006/relationships/image" Target="../media/image670.png"/><Relationship Id="rId10" Type="http://schemas.openxmlformats.org/officeDocument/2006/relationships/image" Target="../media/image720.png"/><Relationship Id="rId4" Type="http://schemas.openxmlformats.org/officeDocument/2006/relationships/image" Target="../media/image660.png"/><Relationship Id="rId9" Type="http://schemas.openxmlformats.org/officeDocument/2006/relationships/image" Target="../media/image7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kapeli.com/cheat_sheets/LaTeX_Math_Symbols.docset/Contents/Resources/Documents/index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umpy.org/doc/stable/reference/c-api/generalized-ufuncs.html?highlight=gufunc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0.png"/><Relationship Id="rId11" Type="http://schemas.openxmlformats.org/officeDocument/2006/relationships/image" Target="../media/image7.png"/><Relationship Id="rId5" Type="http://schemas.openxmlformats.org/officeDocument/2006/relationships/image" Target="../media/image1110.png"/><Relationship Id="rId10" Type="http://schemas.openxmlformats.org/officeDocument/2006/relationships/image" Target="../media/image1410.png"/><Relationship Id="rId9" Type="http://schemas.openxmlformats.org/officeDocument/2006/relationships/image" Target="../media/image12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47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14.png"/><Relationship Id="rId4" Type="http://schemas.openxmlformats.org/officeDocument/2006/relationships/image" Target="../media/image1301.png"/><Relationship Id="rId9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710.png"/><Relationship Id="rId4" Type="http://schemas.openxmlformats.org/officeDocument/2006/relationships/image" Target="../media/image16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1.png"/><Relationship Id="rId10" Type="http://schemas.openxmlformats.org/officeDocument/2006/relationships/image" Target="../media/image52.png"/><Relationship Id="rId4" Type="http://schemas.openxmlformats.org/officeDocument/2006/relationships/image" Target="../media/image10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0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2.png"/><Relationship Id="rId5" Type="http://schemas.openxmlformats.org/officeDocument/2006/relationships/image" Target="../media/image970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1.png"/><Relationship Id="rId3" Type="http://schemas.openxmlformats.org/officeDocument/2006/relationships/image" Target="../media/image71.png"/><Relationship Id="rId7" Type="http://schemas.openxmlformats.org/officeDocument/2006/relationships/image" Target="../media/image7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0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960.png"/><Relationship Id="rId7" Type="http://schemas.openxmlformats.org/officeDocument/2006/relationships/image" Target="../media/image8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0.png"/><Relationship Id="rId11" Type="http://schemas.openxmlformats.org/officeDocument/2006/relationships/image" Target="../media/image911.png"/><Relationship Id="rId5" Type="http://schemas.openxmlformats.org/officeDocument/2006/relationships/image" Target="../media/image800.png"/><Relationship Id="rId10" Type="http://schemas.openxmlformats.org/officeDocument/2006/relationships/image" Target="../media/image870.png"/><Relationship Id="rId4" Type="http://schemas.openxmlformats.org/officeDocument/2006/relationships/image" Target="../media/image980.png"/><Relationship Id="rId9" Type="http://schemas.openxmlformats.org/officeDocument/2006/relationships/image" Target="../media/image8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x.stackexchange.com/questions/410863/what-are-the-differences-between-and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9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97.png"/><Relationship Id="rId4" Type="http://schemas.openxmlformats.org/officeDocument/2006/relationships/image" Target="../media/image9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0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73.png"/><Relationship Id="rId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1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13.png"/><Relationship Id="rId7" Type="http://schemas.openxmlformats.org/officeDocument/2006/relationships/image" Target="../media/image18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820.png"/><Relationship Id="rId4" Type="http://schemas.openxmlformats.org/officeDocument/2006/relationships/image" Target="../media/image181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3.png"/><Relationship Id="rId18" Type="http://schemas.openxmlformats.org/officeDocument/2006/relationships/image" Target="../media/image135.png"/><Relationship Id="rId3" Type="http://schemas.openxmlformats.org/officeDocument/2006/relationships/image" Target="../media/image1500.png"/><Relationship Id="rId7" Type="http://schemas.openxmlformats.org/officeDocument/2006/relationships/image" Target="../media/image1740.png"/><Relationship Id="rId12" Type="http://schemas.openxmlformats.org/officeDocument/2006/relationships/image" Target="../media/image121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31.png"/><Relationship Id="rId10" Type="http://schemas.openxmlformats.org/officeDocument/2006/relationships/image" Target="../media/image119.png"/><Relationship Id="rId4" Type="http://schemas.openxmlformats.org/officeDocument/2006/relationships/image" Target="../media/image1712.png"/><Relationship Id="rId9" Type="http://schemas.openxmlformats.org/officeDocument/2006/relationships/image" Target="../media/image118.png"/><Relationship Id="rId14" Type="http://schemas.openxmlformats.org/officeDocument/2006/relationships/image" Target="../media/image12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91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36.png"/><Relationship Id="rId4" Type="http://schemas.openxmlformats.org/officeDocument/2006/relationships/image" Target="../media/image1800.png"/><Relationship Id="rId9" Type="http://schemas.openxmlformats.org/officeDocument/2006/relationships/image" Target="../media/image14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9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980.png"/><Relationship Id="rId4" Type="http://schemas.openxmlformats.org/officeDocument/2006/relationships/image" Target="../media/image1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2.png"/><Relationship Id="rId4" Type="http://schemas.openxmlformats.org/officeDocument/2006/relationships/image" Target="../media/image145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491.png"/><Relationship Id="rId4" Type="http://schemas.openxmlformats.org/officeDocument/2006/relationships/image" Target="../media/image1482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1.png"/><Relationship Id="rId3" Type="http://schemas.openxmlformats.org/officeDocument/2006/relationships/image" Target="../media/image1520.png"/><Relationship Id="rId7" Type="http://schemas.openxmlformats.org/officeDocument/2006/relationships/image" Target="../media/image1472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5" Type="http://schemas.openxmlformats.org/officeDocument/2006/relationships/image" Target="../media/image1550.png"/><Relationship Id="rId4" Type="http://schemas.openxmlformats.org/officeDocument/2006/relationships/image" Target="../media/image1461.png"/><Relationship Id="rId9" Type="http://schemas.openxmlformats.org/officeDocument/2006/relationships/image" Target="../media/image157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58.png"/><Relationship Id="rId7" Type="http://schemas.openxmlformats.org/officeDocument/2006/relationships/image" Target="../media/image1501.png"/><Relationship Id="rId2" Type="http://schemas.openxmlformats.org/officeDocument/2006/relationships/image" Target="../media/image1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2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4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14a</a:t>
              </a:r>
            </a:p>
            <a:p>
              <a:pPr algn="ctr"/>
              <a:r>
                <a:rPr lang="en-US" dirty="0"/>
                <a:t>Linear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27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/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0CD1DD-5304-4F98-A2B5-87EFB783C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649" y="2329332"/>
                <a:ext cx="1658851" cy="5836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/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acc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96C85F-862A-43E2-95FB-E2F5AC9E5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025" y="3227082"/>
                <a:ext cx="2160143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/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26EB1-2EAB-4B3A-A0F8-9E0EEC243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53" y="1823844"/>
                <a:ext cx="2141676" cy="276999"/>
              </a:xfrm>
              <a:prstGeom prst="rect">
                <a:avLst/>
              </a:prstGeom>
              <a:blipFill>
                <a:blip r:embed="rId6"/>
                <a:stretch>
                  <a:fillRect l="-1994" t="-45652" r="-142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8BDBA8-D2C9-4A2B-AEAE-52B8FDE699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723" y="1576827"/>
            <a:ext cx="2311293" cy="2301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/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60095-911B-4365-B829-B1078E06E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4635354"/>
                <a:ext cx="3051412" cy="276999"/>
              </a:xfrm>
              <a:prstGeom prst="rect">
                <a:avLst/>
              </a:prstGeom>
              <a:blipFill>
                <a:blip r:embed="rId8"/>
                <a:stretch>
                  <a:fillRect t="-45652" r="-12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/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CA600F-4A74-482D-B887-5C960AE40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5376335"/>
                <a:ext cx="2515689" cy="276999"/>
              </a:xfrm>
              <a:prstGeom prst="rect">
                <a:avLst/>
              </a:prstGeom>
              <a:blipFill>
                <a:blip r:embed="rId9"/>
                <a:stretch>
                  <a:fillRect t="-4888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/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36DC2-E8D6-4CC0-833A-BD52AC60C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71" y="6058330"/>
                <a:ext cx="1847172" cy="276999"/>
              </a:xfrm>
              <a:prstGeom prst="rect">
                <a:avLst/>
              </a:prstGeom>
              <a:blipFill>
                <a:blip r:embed="rId10"/>
                <a:stretch>
                  <a:fillRect t="-48889" r="-231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/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parallel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47E8184-818C-41C6-A973-E27142B7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341710"/>
                <a:ext cx="2496164" cy="369332"/>
              </a:xfrm>
              <a:prstGeom prst="rect">
                <a:avLst/>
              </a:prstGeom>
              <a:blipFill>
                <a:blip r:embed="rId11"/>
                <a:stretch>
                  <a:fillRect l="-1951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/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 </a:t>
                </a:r>
                <a:r>
                  <a:rPr lang="en-US" dirty="0">
                    <a:solidFill>
                      <a:srgbClr val="7030A0"/>
                    </a:solidFill>
                  </a:rPr>
                  <a:t>If perpendicular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box>
                          <m:box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6C7414-A8FC-406D-93AE-812B49A8C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39" y="5982142"/>
                <a:ext cx="2916494" cy="415948"/>
              </a:xfrm>
              <a:prstGeom prst="rect">
                <a:avLst/>
              </a:prstGeom>
              <a:blipFill>
                <a:blip r:embed="rId12"/>
                <a:stretch>
                  <a:fillRect l="-1670" t="-289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C72276-B107-46E3-B0A4-6A485E2DAE2C}"/>
              </a:ext>
            </a:extLst>
          </p:cNvPr>
          <p:cNvSpPr txBox="1"/>
          <p:nvPr/>
        </p:nvSpPr>
        <p:spPr>
          <a:xfrm>
            <a:off x="5145639" y="4622251"/>
            <a:ext cx="27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7030A0"/>
                </a:solidFill>
              </a:rPr>
              <a:t>Dot product (Euclidean)</a:t>
            </a:r>
          </a:p>
        </p:txBody>
      </p:sp>
    </p:spTree>
    <p:extLst>
      <p:ext uri="{BB962C8B-B14F-4D97-AF65-F5344CB8AC3E}">
        <p14:creationId xmlns:p14="http://schemas.microsoft.com/office/powerpoint/2010/main" val="284467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8" grpId="0"/>
      <p:bldP spid="9" grpId="0"/>
      <p:bldP spid="10" grpId="0"/>
      <p:bldP spid="12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4" y="6033185"/>
                <a:ext cx="2464136" cy="2154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90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Eigenvalues and Eigenvectors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/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i="1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−37.05</m:t>
                      </m:r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0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+300.25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0C171B-27B2-F5E1-A32B-99B826F6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32" y="3442712"/>
                <a:ext cx="2464136" cy="215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/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−2.3±7.4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,5</m:t>
                      </m:r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E57C26-D081-777A-C433-EC25C3047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109" y="3818303"/>
                <a:ext cx="1455783" cy="215444"/>
              </a:xfrm>
              <a:prstGeom prst="rect">
                <a:avLst/>
              </a:prstGeom>
              <a:blipFill>
                <a:blip r:embed="rId5"/>
                <a:stretch>
                  <a:fillRect l="-168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/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All coefficients of this 3</a:t>
                </a:r>
                <a:r>
                  <a:rPr lang="en-US" sz="1400" baseline="30000" dirty="0"/>
                  <a:t>rd</a:t>
                </a:r>
                <a:r>
                  <a:rPr lang="en-US" sz="1400" dirty="0"/>
                  <a:t> degree characteristic polynomial are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4672F7-DBFB-CB16-5B14-6F04649E0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42" y="3368897"/>
                <a:ext cx="2057400" cy="738664"/>
              </a:xfrm>
              <a:prstGeom prst="rect">
                <a:avLst/>
              </a:prstGeom>
              <a:blipFill>
                <a:blip r:embed="rId6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FDB25C-E06D-597E-A657-AC46EAEE3E6F}"/>
              </a:ext>
            </a:extLst>
          </p:cNvPr>
          <p:cNvSpPr txBox="1"/>
          <p:nvPr/>
        </p:nvSpPr>
        <p:spPr>
          <a:xfrm>
            <a:off x="6587359" y="3368897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should expect 3 real roots, or 1 real root and a complex conjugate pair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/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DC1F75-D537-2404-2FA3-F672C0144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09" y="4355340"/>
                <a:ext cx="954300" cy="215444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4AE934C-D749-6BB2-B779-06618AFC5AE7}"/>
              </a:ext>
            </a:extLst>
          </p:cNvPr>
          <p:cNvSpPr txBox="1"/>
          <p:nvPr/>
        </p:nvSpPr>
        <p:spPr>
          <a:xfrm>
            <a:off x="2778669" y="4128491"/>
            <a:ext cx="3586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Three distinct roots should provide</a:t>
            </a:r>
          </a:p>
          <a:p>
            <a:pPr algn="ctr"/>
            <a:r>
              <a:rPr lang="en-US" sz="1400" dirty="0"/>
              <a:t>three linearly independent</a:t>
            </a:r>
          </a:p>
          <a:p>
            <a:pPr algn="ctr"/>
            <a:r>
              <a:rPr lang="en-US" sz="1400" dirty="0"/>
              <a:t>(but not necessarily orthogonal) eigenvectors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/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(5)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D77496-AF3F-501B-D823-456310D84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579" y="5782219"/>
                <a:ext cx="3216843" cy="5741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/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(−2.3+7.4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BC3A2C-8E8D-F702-D0A9-CA27D9F0B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92" y="4965488"/>
                <a:ext cx="3920111" cy="5741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/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n>
                                    <a:noFill/>
                                  </a:ln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(−2.3−7.4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)→</m:t>
                          </m:r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56B416-B931-CB0D-3702-5F3E04C5C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120" y="4963693"/>
                <a:ext cx="4003788" cy="5777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06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5" grpId="0"/>
      <p:bldP spid="8" grpId="0"/>
      <p:bldP spid="9" grpId="0"/>
      <p:bldP spid="10" grpId="0"/>
      <p:bldP spid="18" grpId="0"/>
      <p:bldP spid="19" grpId="0"/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Once we know the eigenvalues, we can find the eigenvector corresponding to each eigenvalue via</a:t>
                </a: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sz="2400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acc>
                        <m:accPr>
                          <m:chr m:val="⃗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acc>
                      <m:r>
                        <a:rPr lang="en-US" sz="2400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If the roots of the characteristic polynomial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distinct, then the eigenvectors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are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linearly independent</a:t>
                </a:r>
              </a:p>
              <a:p>
                <a:r>
                  <a:rPr lang="en-US" sz="2400" dirty="0"/>
                  <a:t>A separate matrix created from the eigenvectors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is called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eigenbasis</a:t>
                </a:r>
                <a:r>
                  <a:rPr lang="en-US" sz="2400" dirty="0"/>
                  <a:t> of </a:t>
                </a:r>
                <a:r>
                  <a:rPr lang="en-US" sz="2400" b="1" dirty="0"/>
                  <a:t>A</a:t>
                </a:r>
                <a:r>
                  <a:rPr lang="en-US" sz="2400" dirty="0"/>
                  <a:t> (often referenced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sz="2400" dirty="0"/>
                  <a:t>)</a:t>
                </a:r>
                <a:endParaRPr lang="en-US" sz="2400" b="1" dirty="0"/>
              </a:p>
              <a:p>
                <a:r>
                  <a:rPr lang="en-US" sz="2400" dirty="0"/>
                  <a:t>We can then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transition matrix </a:t>
                </a:r>
                <a:r>
                  <a:rPr lang="en-US" sz="2400" dirty="0"/>
                  <a:t>that takes </a:t>
                </a:r>
                <a:r>
                  <a:rPr lang="en-US" sz="2400" b="1" dirty="0"/>
                  <a:t>A</a:t>
                </a:r>
                <a:r>
                  <a:rPr lang="en-US" sz="2400" dirty="0"/>
                  <a:t> to its eigenbasis</a:t>
                </a:r>
              </a:p>
              <a:p>
                <a:r>
                  <a:rPr lang="en-US" sz="2400" dirty="0"/>
                  <a:t>The dot product of this transition matrix with its eigenbasis returns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diagonal</a:t>
                </a:r>
                <a:r>
                  <a:rPr lang="en-US" sz="2400" dirty="0"/>
                  <a:t> matrix (often referenced as </a:t>
                </a:r>
                <a14:m>
                  <m:oMath xmlns:m="http://schemas.openxmlformats.org/officeDocument/2006/math">
                    <m:r>
                      <a:rPr lang="el-GR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US" sz="2400" dirty="0"/>
                  <a:t>) containing each of the eigenvalues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546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09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30" y="1553368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/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−2.3+7.4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50"/>
                                      </a:solidFill>
                                    </a:ln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 smtClean="0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−2.3−7.4</m:t>
                                </m:r>
                                <m:r>
                                  <a:rPr lang="en-US" sz="1400" i="1">
                                    <a:ln>
                                      <a:solidFill>
                                        <a:srgbClr val="00B0F0"/>
                                      </a:solidFill>
                                    </a:ln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5D7154-F100-44EB-AD97-3ABFA2871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598" y="5440134"/>
                <a:ext cx="4160306" cy="627992"/>
              </a:xfrm>
              <a:prstGeom prst="rect">
                <a:avLst/>
              </a:prstGeom>
              <a:blipFill>
                <a:blip r:embed="rId3"/>
                <a:stretch>
                  <a:fillRect l="-1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/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sz="1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−4.90212+4.46826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−7.67707−4.4506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6.54722+4.52171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8.52347−4.25557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4.40455−12.0619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−0.650833+4.17034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−2.09985−5.9317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−1.7997−9.50441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6.43162+5.37988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3CC4B-5799-EC79-2FD5-E8776681E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64" y="4405789"/>
                <a:ext cx="6955974" cy="689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EC7CCB4-0AAB-410E-B38D-A04F6B57D886}"/>
              </a:ext>
            </a:extLst>
          </p:cNvPr>
          <p:cNvGrpSpPr/>
          <p:nvPr/>
        </p:nvGrpSpPr>
        <p:grpSpPr>
          <a:xfrm>
            <a:off x="2843634" y="3691402"/>
            <a:ext cx="3584235" cy="369332"/>
            <a:chOff x="3440085" y="3249820"/>
            <a:chExt cx="358423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/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𝕭</m:t>
                            </m:r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sz="1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𝔅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1400" b="0" i="1" smtClean="0">
                            <a:ln>
                              <a:solidFill>
                                <a:schemeClr val="tx1"/>
                              </a:solidFill>
                            </a:ln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D0C929-2235-348D-CC64-8EFF65B27C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0085" y="3311932"/>
                  <a:ext cx="1310230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279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5DA8BBD-F058-11B6-A5E4-9C904DC0096D}"/>
                </a:ext>
              </a:extLst>
            </p:cNvPr>
            <p:cNvSpPr txBox="1"/>
            <p:nvPr/>
          </p:nvSpPr>
          <p:spPr>
            <a:xfrm>
              <a:off x="5020440" y="3249820"/>
              <a:ext cx="2003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 </a:t>
              </a:r>
              <a:r>
                <a:rPr lang="en-US" b="1" dirty="0">
                  <a:solidFill>
                    <a:srgbClr val="FF0000"/>
                  </a:solidFill>
                </a:rPr>
                <a:t>Transition </a:t>
              </a:r>
              <a:r>
                <a:rPr lang="en-US" dirty="0">
                  <a:solidFill>
                    <a:srgbClr val="FF0000"/>
                  </a:solidFill>
                </a:rPr>
                <a:t>Matrix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/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9F26F4-28D9-3B3C-E092-42E675D8A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133" y="2476145"/>
                <a:ext cx="214738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/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07F524-8424-4A78-CBCF-EDB98CB28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502" y="2476145"/>
                <a:ext cx="218906" cy="2154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/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>
                    <a:solidFill>
                      <a:schemeClr val="tx1"/>
                    </a:solidFill>
                  </a:ln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6955E4-356C-A6C0-63BA-71F740976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039" y="2476145"/>
                <a:ext cx="218906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/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.552436+0.268231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0.359147−0.280222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−0.156946+0.314747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0.0437305−0.466721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0.705985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0.496892−0.139447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0.634922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0.504689+0.1984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0.780996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206BAF-626D-F524-D0C1-9C9DE8584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165" y="2768625"/>
                <a:ext cx="6485173" cy="577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7820135-333E-8249-FE74-FED925D63528}"/>
              </a:ext>
            </a:extLst>
          </p:cNvPr>
          <p:cNvSpPr/>
          <p:nvPr/>
        </p:nvSpPr>
        <p:spPr>
          <a:xfrm>
            <a:off x="3969544" y="5440134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7582E-188C-AE41-4387-094EA0C7C960}"/>
              </a:ext>
            </a:extLst>
          </p:cNvPr>
          <p:cNvSpPr/>
          <p:nvPr/>
        </p:nvSpPr>
        <p:spPr>
          <a:xfrm>
            <a:off x="5017294" y="5652065"/>
            <a:ext cx="948864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198627-00AA-8B47-19CC-BBB49E84FA12}"/>
              </a:ext>
            </a:extLst>
          </p:cNvPr>
          <p:cNvSpPr/>
          <p:nvPr/>
        </p:nvSpPr>
        <p:spPr>
          <a:xfrm>
            <a:off x="6065044" y="5852091"/>
            <a:ext cx="126206" cy="2439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829BA-D954-44D3-3C9C-A8FFE64C2177}"/>
              </a:ext>
            </a:extLst>
          </p:cNvPr>
          <p:cNvSpPr txBox="1"/>
          <p:nvPr/>
        </p:nvSpPr>
        <p:spPr>
          <a:xfrm>
            <a:off x="793248" y="5933931"/>
            <a:ext cx="1696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eigenvalues of </a:t>
            </a:r>
            <a:r>
              <a:rPr lang="en-US" sz="1400" b="1" dirty="0"/>
              <a:t>A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3725794-A00C-BF6D-8499-40E4B0B3BA0D}"/>
              </a:ext>
            </a:extLst>
          </p:cNvPr>
          <p:cNvCxnSpPr>
            <a:stCxn id="8" idx="0"/>
            <a:endCxn id="2" idx="0"/>
          </p:cNvCxnSpPr>
          <p:nvPr/>
        </p:nvCxnSpPr>
        <p:spPr>
          <a:xfrm rot="5400000" flipH="1" flipV="1">
            <a:off x="2795905" y="4285860"/>
            <a:ext cx="493797" cy="2802346"/>
          </a:xfrm>
          <a:prstGeom prst="bentConnector3">
            <a:avLst>
              <a:gd name="adj1" fmla="val 13511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207FC0E-02B4-2419-3930-E8D62FC5AF69}"/>
              </a:ext>
            </a:extLst>
          </p:cNvPr>
          <p:cNvCxnSpPr>
            <a:stCxn id="8" idx="3"/>
            <a:endCxn id="3" idx="1"/>
          </p:cNvCxnSpPr>
          <p:nvPr/>
        </p:nvCxnSpPr>
        <p:spPr>
          <a:xfrm flipV="1">
            <a:off x="2490012" y="5774020"/>
            <a:ext cx="2527282" cy="313800"/>
          </a:xfrm>
          <a:prstGeom prst="bentConnector3">
            <a:avLst>
              <a:gd name="adj1" fmla="val 899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9FA21F8-91D7-E102-2A70-B4A8A9456BC6}"/>
              </a:ext>
            </a:extLst>
          </p:cNvPr>
          <p:cNvCxnSpPr>
            <a:cxnSpLocks/>
            <a:stCxn id="8" idx="2"/>
            <a:endCxn id="5" idx="2"/>
          </p:cNvCxnSpPr>
          <p:nvPr/>
        </p:nvCxnSpPr>
        <p:spPr>
          <a:xfrm rot="5400000" flipH="1" flipV="1">
            <a:off x="3812034" y="3925596"/>
            <a:ext cx="145707" cy="4486517"/>
          </a:xfrm>
          <a:prstGeom prst="bentConnector3">
            <a:avLst>
              <a:gd name="adj1" fmla="val -15689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5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21" grpId="0"/>
      <p:bldP spid="22" grpId="0"/>
      <p:bldP spid="25" grpId="0"/>
      <p:bldP spid="36" grpId="0"/>
      <p:bldP spid="2" grpId="0" animBg="1"/>
      <p:bldP spid="3" grpId="0" animBg="1"/>
      <p:bldP spid="5" grpId="0" animBg="1"/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58A9E-BA38-20C0-0AEE-31194127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00" y="1492181"/>
            <a:ext cx="6568999" cy="500069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66E1367-6D13-FC30-A4F8-693575884002}"/>
              </a:ext>
            </a:extLst>
          </p:cNvPr>
          <p:cNvGrpSpPr/>
          <p:nvPr/>
        </p:nvGrpSpPr>
        <p:grpSpPr>
          <a:xfrm>
            <a:off x="3946352" y="182031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0A28B8-7D49-8C8C-12B6-2F48DBFA17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40221-12CF-B6C5-FC86-CBA13E32BE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E8C0F6-3C32-5940-E63E-D50789305C4D}"/>
              </a:ext>
            </a:extLst>
          </p:cNvPr>
          <p:cNvGrpSpPr/>
          <p:nvPr/>
        </p:nvGrpSpPr>
        <p:grpSpPr>
          <a:xfrm>
            <a:off x="4376685" y="4268425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AB8409-AF5C-8209-9AF6-72197758E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4594706-FD35-1C4E-7ED3-AE6E358F183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4070D1-6155-C661-910C-20F6A92B65B0}"/>
              </a:ext>
            </a:extLst>
          </p:cNvPr>
          <p:cNvGrpSpPr/>
          <p:nvPr/>
        </p:nvGrpSpPr>
        <p:grpSpPr>
          <a:xfrm>
            <a:off x="4581635" y="480102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2F0D42-190E-433A-8284-835AE5048C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5F470FE-2ECD-6DF7-3437-C5AF598F4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6462DE-DD39-5122-A910-EC0D78FC3AA4}"/>
              </a:ext>
            </a:extLst>
          </p:cNvPr>
          <p:cNvGrpSpPr/>
          <p:nvPr/>
        </p:nvGrpSpPr>
        <p:grpSpPr>
          <a:xfrm>
            <a:off x="2390224" y="5499166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660077A-1FA8-FC76-29F7-9561D7DA45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57E652-6BB9-BE93-FC6C-26DC529FAC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/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Eigenbasis</a:t>
                </a: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CD7AA9F-3D48-B1E3-7A82-302790A92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52" y="4847193"/>
                <a:ext cx="1442383" cy="276999"/>
              </a:xfrm>
              <a:prstGeom prst="rect">
                <a:avLst/>
              </a:prstGeom>
              <a:blipFill>
                <a:blip r:embed="rId4"/>
                <a:stretch>
                  <a:fillRect t="-28261" r="-1012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62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5794C-C7C2-ACEB-2856-B4EBDD8A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2" y="1647497"/>
            <a:ext cx="7561135" cy="4116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C382322-7B2C-2776-D5F1-3A283518CEF4}"/>
              </a:ext>
            </a:extLst>
          </p:cNvPr>
          <p:cNvGrpSpPr/>
          <p:nvPr/>
        </p:nvGrpSpPr>
        <p:grpSpPr>
          <a:xfrm>
            <a:off x="5519692" y="18117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88200F-5B88-705C-65C9-ABA70DB0FF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E71D0-011F-DA18-F7C8-DFE966FF40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0F958-9DB6-0130-44AF-783101921BB7}"/>
              </a:ext>
            </a:extLst>
          </p:cNvPr>
          <p:cNvGrpSpPr/>
          <p:nvPr/>
        </p:nvGrpSpPr>
        <p:grpSpPr>
          <a:xfrm>
            <a:off x="4345153" y="4733509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163CEE-C6C2-DEE0-C997-FB9B87813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959FC0-EA9C-D08F-10B1-9D6EF31A91E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9A42D9-DBA4-16D3-6102-407B77B5DAD1}"/>
              </a:ext>
            </a:extLst>
          </p:cNvPr>
          <p:cNvGrpSpPr/>
          <p:nvPr/>
        </p:nvGrpSpPr>
        <p:grpSpPr>
          <a:xfrm>
            <a:off x="6694230" y="537131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062A71-C94A-7C5A-A7E0-626FD71444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1A4DA8-A4C9-AE9B-9048-80C614838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/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0AB29A-50DC-1AD7-6BC4-0B640C405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324" y="1857866"/>
                <a:ext cx="1685270" cy="276999"/>
              </a:xfrm>
              <a:prstGeom prst="rect">
                <a:avLst/>
              </a:prstGeom>
              <a:blipFill>
                <a:blip r:embed="rId4"/>
                <a:stretch>
                  <a:fillRect l="-2527" t="-444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/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rgbClr val="7030A0"/>
                    </a:solidFill>
                  </a:rPr>
                  <a:t>t2 = </a:t>
                </a:r>
                <a14:m>
                  <m:oMath xmlns:m="http://schemas.openxmlformats.org/officeDocument/2006/math"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l-GR" sz="1800" b="1" i="0" smtClean="0"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l-GR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19DD46-BD48-4E72-2189-DE79B4CD8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661" y="6093429"/>
                <a:ext cx="2522483" cy="369332"/>
              </a:xfrm>
              <a:prstGeom prst="rect">
                <a:avLst/>
              </a:prstGeom>
              <a:blipFill>
                <a:blip r:embed="rId5"/>
                <a:stretch>
                  <a:fillRect l="-193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/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dirty="0">
                    <a:solidFill>
                      <a:srgbClr val="7030A0"/>
                    </a:solidFill>
                    <a:effectLst/>
                    <a:ea typeface="Cambria Math" panose="02040503050406030204" pitchFamily="18" charset="0"/>
                  </a:rPr>
                  <a:t>t1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𝚲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7E097CF-2762-D9EA-F8F6-9C70C4D17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046" y="6093429"/>
                <a:ext cx="2122231" cy="369332"/>
              </a:xfrm>
              <a:prstGeom prst="rect">
                <a:avLst/>
              </a:prstGeom>
              <a:blipFill>
                <a:blip r:embed="rId6"/>
                <a:stretch>
                  <a:fillRect l="-25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8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7B2CC-AE48-172E-2095-0D1F93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96" y="1468581"/>
            <a:ext cx="8260209" cy="5137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AE736E-40C2-D0DF-AAE2-E3536975D218}"/>
              </a:ext>
            </a:extLst>
          </p:cNvPr>
          <p:cNvSpPr/>
          <p:nvPr/>
        </p:nvSpPr>
        <p:spPr>
          <a:xfrm>
            <a:off x="4162097" y="2372710"/>
            <a:ext cx="1742089" cy="73309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4CFC7-D3A7-A18E-5EC6-F60668C08295}"/>
              </a:ext>
            </a:extLst>
          </p:cNvPr>
          <p:cNvSpPr/>
          <p:nvPr/>
        </p:nvSpPr>
        <p:spPr>
          <a:xfrm>
            <a:off x="3700955" y="4046483"/>
            <a:ext cx="871045" cy="3678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2CEFA7-733F-D097-9C08-C6EF997B9DDE}"/>
              </a:ext>
            </a:extLst>
          </p:cNvPr>
          <p:cNvSpPr/>
          <p:nvPr/>
        </p:nvSpPr>
        <p:spPr>
          <a:xfrm>
            <a:off x="1395247" y="5136931"/>
            <a:ext cx="871045" cy="3678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1651A4-09AB-E649-F941-7BDE39F6ABB8}"/>
              </a:ext>
            </a:extLst>
          </p:cNvPr>
          <p:cNvSpPr/>
          <p:nvPr/>
        </p:nvSpPr>
        <p:spPr>
          <a:xfrm>
            <a:off x="4666756" y="4404818"/>
            <a:ext cx="1676894" cy="2575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95321C-0BD1-08A0-6D2E-24E3855CD54F}"/>
              </a:ext>
            </a:extLst>
          </p:cNvPr>
          <p:cNvSpPr/>
          <p:nvPr/>
        </p:nvSpPr>
        <p:spPr>
          <a:xfrm>
            <a:off x="2365482" y="5518781"/>
            <a:ext cx="1676894" cy="25750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B73067-4695-4C47-F097-5D64F8E6343D}"/>
              </a:ext>
            </a:extLst>
          </p:cNvPr>
          <p:cNvSpPr/>
          <p:nvPr/>
        </p:nvSpPr>
        <p:spPr>
          <a:xfrm>
            <a:off x="6488386" y="4662321"/>
            <a:ext cx="2026964" cy="4746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BC9B6A-7FBC-A017-3333-F337652DC798}"/>
              </a:ext>
            </a:extLst>
          </p:cNvPr>
          <p:cNvSpPr/>
          <p:nvPr/>
        </p:nvSpPr>
        <p:spPr>
          <a:xfrm>
            <a:off x="4182438" y="5779338"/>
            <a:ext cx="2026964" cy="47461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Powers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Given its eigenvalues and eigenvectors, we can find the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using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eigendecomposition</a:t>
                </a:r>
                <a:r>
                  <a:rPr lang="en-US" sz="2400" dirty="0"/>
                  <a:t> (if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diagonalizable</a:t>
                </a:r>
                <a:r>
                  <a:rPr lang="en-US" sz="2400" dirty="0"/>
                  <a:t>)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 i="0" smtClean="0">
                          <a:effectLst>
                            <a:glow rad="139700">
                              <a:schemeClr val="accent2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Because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n>
                          <a:solidFill>
                            <a:sysClr val="windowText" lastClr="000000"/>
                          </a:solidFill>
                        </a:ln>
                        <a:effectLst>
                          <a:glow rad="139700">
                            <a:schemeClr val="accent2">
                              <a:satMod val="175000"/>
                              <a:alpha val="40000"/>
                            </a:schemeClr>
                          </a:glo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i="1" dirty="0"/>
                  <a:t>diagonal</a:t>
                </a:r>
                <a:r>
                  <a:rPr lang="en-US" sz="2400" dirty="0"/>
                  <a:t>, we can more easily raise it to a power than matrix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endParaRPr lang="en-US" sz="2400" b="1" dirty="0"/>
              </a:p>
              <a:p>
                <a:endParaRPr lang="en-US" sz="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 smtClean="0">
                              <a:effectLst>
                                <a:glow rad="139700">
                                  <a:schemeClr val="accent2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  <m:r>
                            <a:rPr lang="el-G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𝕭</m:t>
                              </m:r>
                            </m:e>
                            <m:sup>
                              <m: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)⋅(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l-G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∙⋯</m:t>
                      </m:r>
                      <m:r>
                        <a:rPr lang="el-GR" sz="24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𝚲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l-GR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e>
                        <m:sup>
                          <m: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b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8858A0-FA76-4165-72ED-DD2347496A0C}"/>
              </a:ext>
            </a:extLst>
          </p:cNvPr>
          <p:cNvSpPr/>
          <p:nvPr/>
        </p:nvSpPr>
        <p:spPr>
          <a:xfrm>
            <a:off x="3373821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2F873D-FD44-30C5-E7F0-536A645801B2}"/>
              </a:ext>
            </a:extLst>
          </p:cNvPr>
          <p:cNvSpPr/>
          <p:nvPr/>
        </p:nvSpPr>
        <p:spPr>
          <a:xfrm>
            <a:off x="4572000" y="6061840"/>
            <a:ext cx="419510" cy="3842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506A04-BC9B-FA73-C1C6-A566B9FD9B6D}"/>
              </a:ext>
            </a:extLst>
          </p:cNvPr>
          <p:cNvCxnSpPr>
            <a:stCxn id="2" idx="2"/>
            <a:endCxn id="5" idx="2"/>
          </p:cNvCxnSpPr>
          <p:nvPr/>
        </p:nvCxnSpPr>
        <p:spPr>
          <a:xfrm rot="16200000" flipH="1">
            <a:off x="4182665" y="5846953"/>
            <a:ext cx="12700" cy="1198179"/>
          </a:xfrm>
          <a:prstGeom prst="bent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99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17B6D-C947-5AC9-253D-DA73629B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32" y="1464195"/>
            <a:ext cx="6596135" cy="52572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113EDF4-B843-3653-E24B-F1ECDF5F1618}"/>
              </a:ext>
            </a:extLst>
          </p:cNvPr>
          <p:cNvGrpSpPr/>
          <p:nvPr/>
        </p:nvGrpSpPr>
        <p:grpSpPr>
          <a:xfrm>
            <a:off x="6032063" y="1773866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42A78C8-1BFC-1D08-970B-0A1B8D8B8E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1DF166-392C-A880-6D69-4B07525D7A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96816-DA54-1C23-2BEC-FEF5CAF59BEF}"/>
              </a:ext>
            </a:extLst>
          </p:cNvPr>
          <p:cNvGrpSpPr/>
          <p:nvPr/>
        </p:nvGrpSpPr>
        <p:grpSpPr>
          <a:xfrm>
            <a:off x="4455512" y="284952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E011813-F319-0706-D69B-EE5E40F2C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85BAEE-046C-3B57-83EC-3B86E6F21D9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5EA703-5703-C92B-18E6-435C05FE281C}"/>
              </a:ext>
            </a:extLst>
          </p:cNvPr>
          <p:cNvGrpSpPr/>
          <p:nvPr/>
        </p:nvGrpSpPr>
        <p:grpSpPr>
          <a:xfrm>
            <a:off x="4628934" y="339000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6C0A8F5-E293-B63B-E58B-21A9864B58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8EEC636-A8E1-9A5E-5624-F6086D64E3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A139BD-62DC-8ABD-3D7B-1FA1F184C727}"/>
              </a:ext>
            </a:extLst>
          </p:cNvPr>
          <p:cNvGrpSpPr/>
          <p:nvPr/>
        </p:nvGrpSpPr>
        <p:grpSpPr>
          <a:xfrm>
            <a:off x="4773894" y="5183857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D3745A-2C23-58BE-042C-7A48C60F127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0B6BB9D-4D4A-3CFB-38BF-19227F1FD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6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3B8839-0EE3-4716-04DF-0A555412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68" y="1759368"/>
            <a:ext cx="6543264" cy="33392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D2C3F2D-3EBF-18C0-ED68-FD7D55D362A6}"/>
              </a:ext>
            </a:extLst>
          </p:cNvPr>
          <p:cNvGrpSpPr/>
          <p:nvPr/>
        </p:nvGrpSpPr>
        <p:grpSpPr>
          <a:xfrm>
            <a:off x="5240490" y="1947960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4902063-B0AB-9284-894D-38B470F1F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090AD-4E7A-1AD6-79E1-D2468C7F413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A83A6F-8721-BF8B-165A-75234CBC4A0D}"/>
              </a:ext>
            </a:extLst>
          </p:cNvPr>
          <p:cNvGrpSpPr/>
          <p:nvPr/>
        </p:nvGrpSpPr>
        <p:grpSpPr>
          <a:xfrm>
            <a:off x="7757386" y="3020194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0F53B1-35CF-56F2-00C7-13420B325E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4E1A49-B799-48B0-9890-00DCF2100A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4B10D4-CEAB-CF47-D645-99C185E72F30}"/>
              </a:ext>
            </a:extLst>
          </p:cNvPr>
          <p:cNvGrpSpPr/>
          <p:nvPr/>
        </p:nvGrpSpPr>
        <p:grpSpPr>
          <a:xfrm>
            <a:off x="5860532" y="4540898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0D09642-F642-721D-E540-A5D4E7D6EA0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4808CF9-BAC6-C769-34FF-AAF337702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F38429-1D05-17C5-2363-DA35BD716463}"/>
              </a:ext>
            </a:extLst>
          </p:cNvPr>
          <p:cNvGrpSpPr/>
          <p:nvPr/>
        </p:nvGrpSpPr>
        <p:grpSpPr>
          <a:xfrm>
            <a:off x="4548080" y="4761194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7A5D06-C559-496A-A2D5-10A6A81692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CCE493B-83FC-FC66-E52A-C358E9AE5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/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>
                    <a:solidFill>
                      <a:srgbClr val="7030A0"/>
                    </a:solidFill>
                  </a:rPr>
                  <a:t>t1</a:t>
                </a:r>
                <a:r>
                  <a:rPr lang="en-US" sz="1800" b="0" dirty="0"/>
                  <a:t> 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1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𝚲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l-GR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53C34C5-0AB3-2769-9174-31392181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773" y="5470734"/>
                <a:ext cx="2617076" cy="374270"/>
              </a:xfrm>
              <a:prstGeom prst="rect">
                <a:avLst/>
              </a:prstGeom>
              <a:blipFill>
                <a:blip r:embed="rId4"/>
                <a:stretch>
                  <a:fillRect l="-2098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/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>
                    <a:solidFill>
                      <a:srgbClr val="7030A0"/>
                    </a:solidFill>
                  </a:rPr>
                  <a:t>t2</a:t>
                </a:r>
                <a:r>
                  <a:rPr lang="en-US" sz="1800" b="0" dirty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44F6CA2-9E12-40BD-0B61-DB1E0856F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5470734"/>
                <a:ext cx="1077310" cy="374270"/>
              </a:xfrm>
              <a:prstGeom prst="rect">
                <a:avLst/>
              </a:prstGeom>
              <a:blipFill>
                <a:blip r:embed="rId5"/>
                <a:stretch>
                  <a:fillRect l="-5114"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47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993FDAFE-AE1B-421E-9F24-4772DD87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/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B2331F-ED26-48DA-BE47-759B36BFA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600" y="3007541"/>
                <a:ext cx="4424801" cy="276999"/>
              </a:xfrm>
              <a:prstGeom prst="rect">
                <a:avLst/>
              </a:prstGeom>
              <a:blipFill>
                <a:blip r:embed="rId4"/>
                <a:stretch>
                  <a:fillRect t="-4348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/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AEAA73-653F-4126-B73C-C65F0DE96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963" y="3671979"/>
                <a:ext cx="3322074" cy="3726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/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DD54D0-CB14-47DC-9F88-B0CB50DCB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058" y="2171049"/>
                <a:ext cx="3789884" cy="276999"/>
              </a:xfrm>
              <a:prstGeom prst="rect">
                <a:avLst/>
              </a:prstGeom>
              <a:blipFill>
                <a:blip r:embed="rId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2875ED4-59DC-425A-B8B0-5237BF05DA25}"/>
              </a:ext>
            </a:extLst>
          </p:cNvPr>
          <p:cNvSpPr txBox="1"/>
          <p:nvPr/>
        </p:nvSpPr>
        <p:spPr>
          <a:xfrm>
            <a:off x="0" y="1919050"/>
            <a:ext cx="2374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For generalized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real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 vectors</a:t>
            </a:r>
          </a:p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(not necessarily Euclidean 2D)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583727-0C71-4D03-BC83-E590D4AC337A}"/>
              </a:ext>
            </a:extLst>
          </p:cNvPr>
          <p:cNvCxnSpPr/>
          <p:nvPr/>
        </p:nvCxnSpPr>
        <p:spPr>
          <a:xfrm>
            <a:off x="2013148" y="2341416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A318A7-A988-479E-A1F4-BB647B126767}"/>
              </a:ext>
            </a:extLst>
          </p:cNvPr>
          <p:cNvSpPr txBox="1"/>
          <p:nvPr/>
        </p:nvSpPr>
        <p:spPr>
          <a:xfrm>
            <a:off x="6549506" y="2149882"/>
            <a:ext cx="196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Inner product </a:t>
            </a:r>
            <a:r>
              <a:rPr lang="en-US" dirty="0">
                <a:solidFill>
                  <a:srgbClr val="7030A0"/>
                </a:solidFill>
              </a:rPr>
              <a:t>(produces a scalar)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1E58C-6126-4436-9F22-5DF6F4C35D48}"/>
              </a:ext>
            </a:extLst>
          </p:cNvPr>
          <p:cNvSpPr txBox="1"/>
          <p:nvPr/>
        </p:nvSpPr>
        <p:spPr>
          <a:xfrm>
            <a:off x="5907062" y="3602421"/>
            <a:ext cx="2582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norm of a </a:t>
            </a:r>
            <a:r>
              <a:rPr lang="en-US" b="1" dirty="0">
                <a:solidFill>
                  <a:srgbClr val="FF000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vector is the square root of its own inner product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91FAF67-389B-4224-8A1A-292AE2DB5D61}"/>
              </a:ext>
            </a:extLst>
          </p:cNvPr>
          <p:cNvCxnSpPr/>
          <p:nvPr/>
        </p:nvCxnSpPr>
        <p:spPr>
          <a:xfrm>
            <a:off x="5365949" y="3841771"/>
            <a:ext cx="612058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3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9" grpId="0"/>
      <p:bldP spid="18" grpId="0"/>
      <p:bldP spid="21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5D8F9-B049-671F-A385-A149C1A6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65" y="1468581"/>
            <a:ext cx="4085269" cy="47118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44AF80-291D-A4CC-F9B9-3AD6AACD1E4E}"/>
              </a:ext>
            </a:extLst>
          </p:cNvPr>
          <p:cNvSpPr/>
          <p:nvPr/>
        </p:nvSpPr>
        <p:spPr>
          <a:xfrm>
            <a:off x="2183524" y="3641834"/>
            <a:ext cx="3570890" cy="616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73E29C-7515-D998-6C2E-762AB6EED44E}"/>
              </a:ext>
            </a:extLst>
          </p:cNvPr>
          <p:cNvGrpSpPr/>
          <p:nvPr/>
        </p:nvGrpSpPr>
        <p:grpSpPr>
          <a:xfrm>
            <a:off x="4832129" y="3208283"/>
            <a:ext cx="3749470" cy="819807"/>
            <a:chOff x="4832129" y="3208283"/>
            <a:chExt cx="3749470" cy="8198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/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effectLst>
                                  <a:glow rad="139700">
                                    <a:schemeClr val="accent2">
                                      <a:satMod val="175000"/>
                                      <a:alpha val="40000"/>
                                    </a:schemeClr>
                                  </a:glo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C827DA9-E4DC-456D-21CF-61D21F6989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1544" y="3296078"/>
                  <a:ext cx="3710055" cy="616387"/>
                </a:xfrm>
                <a:prstGeom prst="rect">
                  <a:avLst/>
                </a:prstGeom>
                <a:blipFill>
                  <a:blip r:embed="rId4"/>
                  <a:stretch>
                    <a:fillRect l="-1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F8F84A-07E2-B4D7-8012-74FA115D28A2}"/>
                </a:ext>
              </a:extLst>
            </p:cNvPr>
            <p:cNvSpPr/>
            <p:nvPr/>
          </p:nvSpPr>
          <p:spPr>
            <a:xfrm>
              <a:off x="4832129" y="3208283"/>
              <a:ext cx="3710055" cy="8198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1751BDF-DF8F-EA7E-868D-F5833B0A0521}"/>
              </a:ext>
            </a:extLst>
          </p:cNvPr>
          <p:cNvSpPr/>
          <p:nvPr/>
        </p:nvSpPr>
        <p:spPr>
          <a:xfrm>
            <a:off x="2288628" y="4307687"/>
            <a:ext cx="3221420" cy="2048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2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Commutation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A matrix expressed using one set of basis vectors may not reveal any interesting features, but if we express the same matrix using a different basis (such as its eigenbasis), we might spot some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underlying hidden order</a:t>
                </a:r>
              </a:p>
              <a:p>
                <a:r>
                  <a:rPr lang="en-US" sz="2400" dirty="0"/>
                  <a:t>Think about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Fourier Transform </a:t>
                </a:r>
                <a:r>
                  <a:rPr lang="en-US" sz="2400" dirty="0"/>
                  <a:t>– the algorithm finds the eigenbasis of a wave form (a state vector) which were the orthogonal eigenvectors and the simple wave frequencies the eigenvalues</a:t>
                </a:r>
              </a:p>
              <a:p>
                <a:r>
                  <a:rPr lang="en-US" sz="2400" dirty="0"/>
                  <a:t>If two matrices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dirty="0"/>
                  <a:t> share the same </a:t>
                </a:r>
                <a:r>
                  <a:rPr lang="en-US" sz="2400" u="sng" dirty="0"/>
                  <a:t>eigenbasis</a:t>
                </a:r>
                <a:r>
                  <a:rPr lang="en-US" sz="2400" dirty="0"/>
                  <a:t>, then they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commute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2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2400" b="1" dirty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even if they share no eigenvalues - this is the foundation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Heisenberg Uncertainty Principle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90941"/>
              </a:xfrm>
              <a:blipFill>
                <a:blip r:embed="rId2"/>
                <a:stretch>
                  <a:fillRect l="-1005" t="-1857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48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96976-2429-B831-4708-C95CC5A10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84" y="1681634"/>
            <a:ext cx="7169031" cy="4674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7908155" y="281354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5834989" y="405052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1384350" y="4262628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45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CDA5355-4E2A-1120-CEA6-BF6DDDC3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12" y="1681634"/>
            <a:ext cx="7565573" cy="43997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C5ABB0-6888-7E68-FF91-4A273ABEE978}"/>
              </a:ext>
            </a:extLst>
          </p:cNvPr>
          <p:cNvGrpSpPr/>
          <p:nvPr/>
        </p:nvGrpSpPr>
        <p:grpSpPr>
          <a:xfrm>
            <a:off x="8168286" y="1985853"/>
            <a:ext cx="730522" cy="369332"/>
            <a:chOff x="4968362" y="2079211"/>
            <a:chExt cx="73052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BBFAAAA-A352-8561-1852-6F5F3BEE1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6F925-CBB2-FFC9-E761-ACD63CC04299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6883396" y="564867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0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FE1B8A-077B-FC07-084B-0DAF901D7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5" y="1679126"/>
            <a:ext cx="7566547" cy="43613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C11D4E-DA15-CCB9-18C5-91B71856BAFC}"/>
              </a:ext>
            </a:extLst>
          </p:cNvPr>
          <p:cNvGrpSpPr/>
          <p:nvPr/>
        </p:nvGrpSpPr>
        <p:grpSpPr>
          <a:xfrm>
            <a:off x="2452993" y="3579549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06DBA2-EA67-C463-C937-D46FCB66F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9AB235F-1C43-A015-7CC5-65913C587BF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55497E-F64E-1775-FE25-FC3910E85656}"/>
              </a:ext>
            </a:extLst>
          </p:cNvPr>
          <p:cNvGrpSpPr/>
          <p:nvPr/>
        </p:nvGrpSpPr>
        <p:grpSpPr>
          <a:xfrm>
            <a:off x="5923628" y="5156644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116F8F-4063-1D85-31A4-858B216F66F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CBDA8DB-2C45-C929-C91E-6FAE84ABA5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04304B-BBD8-BABD-544A-024D63958E8A}"/>
              </a:ext>
            </a:extLst>
          </p:cNvPr>
          <p:cNvGrpSpPr/>
          <p:nvPr/>
        </p:nvGrpSpPr>
        <p:grpSpPr>
          <a:xfrm>
            <a:off x="8262879" y="1970087"/>
            <a:ext cx="730522" cy="369332"/>
            <a:chOff x="4968362" y="2079211"/>
            <a:chExt cx="73052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42836E0-8331-E38D-0E82-9106C9599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470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71AFB1-9AC8-2CB4-E882-18D7000C2CA8}"/>
                </a:ext>
              </a:extLst>
            </p:cNvPr>
            <p:cNvSpPr txBox="1"/>
            <p:nvPr/>
          </p:nvSpPr>
          <p:spPr>
            <a:xfrm>
              <a:off x="531542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626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eigenvalues.ipynb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0AC33-494F-B002-531A-5F35B04C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07" y="1468581"/>
            <a:ext cx="7275786" cy="45172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EC86BA9-C45B-31DF-1D27-DC5A8B13F5ED}"/>
              </a:ext>
            </a:extLst>
          </p:cNvPr>
          <p:cNvGrpSpPr/>
          <p:nvPr/>
        </p:nvGrpSpPr>
        <p:grpSpPr>
          <a:xfrm>
            <a:off x="5827125" y="198681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520FFE2-CE7B-C7C8-74F5-6792BAAD4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8B6C2-5E44-96A8-F166-069E007EA1C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CEAD11-A367-9262-DABA-DADC842ED802}"/>
              </a:ext>
            </a:extLst>
          </p:cNvPr>
          <p:cNvGrpSpPr/>
          <p:nvPr/>
        </p:nvGrpSpPr>
        <p:grpSpPr>
          <a:xfrm>
            <a:off x="5566976" y="3006413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BC8C09-66B6-17CD-B6E5-B13BB80D1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F5C3AC-03B2-91FC-C986-84CB82EF812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36E53B-136A-F463-DC97-2B61FEF8B3B2}"/>
              </a:ext>
            </a:extLst>
          </p:cNvPr>
          <p:cNvGrpSpPr/>
          <p:nvPr/>
        </p:nvGrpSpPr>
        <p:grpSpPr>
          <a:xfrm>
            <a:off x="8043826" y="4454186"/>
            <a:ext cx="823451" cy="369332"/>
            <a:chOff x="3647644" y="4910075"/>
            <a:chExt cx="8234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7985EC-D24C-1AFB-737B-B0F083402545}"/>
                </a:ext>
              </a:extLst>
            </p:cNvPr>
            <p:cNvSpPr txBox="1"/>
            <p:nvPr/>
          </p:nvSpPr>
          <p:spPr>
            <a:xfrm>
              <a:off x="4087637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2B1177A-D3CC-B331-0A1D-6088BAB0CE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999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D5A3D6-172A-8E31-2736-7C2BA433EDF4}"/>
              </a:ext>
            </a:extLst>
          </p:cNvPr>
          <p:cNvGrpSpPr/>
          <p:nvPr/>
        </p:nvGrpSpPr>
        <p:grpSpPr>
          <a:xfrm>
            <a:off x="3083911" y="5655892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D2FD9C-3CC3-1EDE-8AA8-F3FB1B3187C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6AE12C8-D26B-2775-6B8F-1ABEE77BBE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8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Now You Know...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Complex number </a:t>
            </a:r>
            <a:r>
              <a:rPr lang="en-US" sz="2400" b="1" dirty="0"/>
              <a:t>multiplication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0070C0"/>
                </a:solidFill>
              </a:rPr>
              <a:t>rotation</a:t>
            </a:r>
            <a:r>
              <a:rPr lang="en-US" sz="2400" dirty="0"/>
              <a:t> (phase </a:t>
            </a:r>
            <a:r>
              <a:rPr lang="en-US" sz="2400" i="1" dirty="0"/>
              <a:t>addition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Orthogonal</a:t>
            </a:r>
            <a:r>
              <a:rPr lang="en-US" sz="2400" dirty="0"/>
              <a:t> vectors have a </a:t>
            </a:r>
            <a:r>
              <a:rPr lang="en-US" sz="2400" b="1" dirty="0">
                <a:solidFill>
                  <a:srgbClr val="FF0000"/>
                </a:solidFill>
              </a:rPr>
              <a:t>zero</a:t>
            </a:r>
            <a:r>
              <a:rPr lang="en-US" sz="2400" dirty="0"/>
              <a:t>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complex </a:t>
            </a:r>
            <a:r>
              <a:rPr lang="en-US" sz="2400" b="1" dirty="0">
                <a:solidFill>
                  <a:srgbClr val="00B050"/>
                </a:solidFill>
              </a:rPr>
              <a:t>inner product </a:t>
            </a:r>
            <a:r>
              <a:rPr lang="en-US" sz="2400" dirty="0"/>
              <a:t>requires using the </a:t>
            </a:r>
            <a:r>
              <a:rPr lang="en-US" sz="2400" b="1" dirty="0"/>
              <a:t>conjugate transpose</a:t>
            </a:r>
            <a:r>
              <a:rPr lang="en-US" sz="2400" dirty="0"/>
              <a:t> (aka dagger, adjoint or </a:t>
            </a:r>
            <a:r>
              <a:rPr lang="en-US" sz="2400" b="1" dirty="0">
                <a:solidFill>
                  <a:srgbClr val="7030A0"/>
                </a:solidFill>
              </a:rPr>
              <a:t>Hermitian</a:t>
            </a:r>
            <a:r>
              <a:rPr lang="en-US" sz="2400" dirty="0"/>
              <a:t>) of the first vector because the </a:t>
            </a:r>
            <a:r>
              <a:rPr lang="en-US" sz="2400" b="1" dirty="0"/>
              <a:t>norm</a:t>
            </a:r>
            <a:r>
              <a:rPr lang="en-US" sz="2400" dirty="0"/>
              <a:t> of a complex vector </a:t>
            </a:r>
            <a:r>
              <a:rPr lang="en-US" sz="2400" u="sng" dirty="0"/>
              <a:t>must</a:t>
            </a:r>
            <a:r>
              <a:rPr lang="en-US" sz="2400" dirty="0"/>
              <a:t> be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multiplication is </a:t>
            </a:r>
            <a:r>
              <a:rPr lang="en-US" sz="2400" b="1" dirty="0">
                <a:solidFill>
                  <a:srgbClr val="0070C0"/>
                </a:solidFill>
              </a:rPr>
              <a:t>non-commutative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Unitary</a:t>
            </a:r>
            <a:r>
              <a:rPr lang="en-US" sz="2400" dirty="0"/>
              <a:t> matrices are fundamental in quantum computing because applying it twice can </a:t>
            </a:r>
            <a:r>
              <a:rPr lang="en-US" sz="2400" i="1" dirty="0"/>
              <a:t>undo</a:t>
            </a:r>
            <a:r>
              <a:rPr lang="en-US" sz="2400" dirty="0"/>
              <a:t> its 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Hermitian matrix has </a:t>
            </a:r>
            <a:r>
              <a:rPr lang="en-US" sz="2400" b="1" dirty="0"/>
              <a:t>orthogonal</a:t>
            </a:r>
            <a:r>
              <a:rPr lang="en-US" sz="2400" dirty="0"/>
              <a:t>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real</a:t>
            </a:r>
            <a:r>
              <a:rPr lang="en-US" sz="2400" dirty="0"/>
              <a:t> </a:t>
            </a:r>
            <a:r>
              <a:rPr lang="en-US" sz="2400" b="1" dirty="0"/>
              <a:t>eigenvalues</a:t>
            </a:r>
            <a:r>
              <a:rPr lang="en-US" sz="2400" dirty="0"/>
              <a:t> and represent the </a:t>
            </a:r>
            <a:r>
              <a:rPr lang="en-US" sz="2400" i="1" dirty="0"/>
              <a:t>only possible measurements </a:t>
            </a:r>
            <a:r>
              <a:rPr lang="en-US" sz="2400" dirty="0"/>
              <a:t>that can be made of a quantum system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solve4x4.ipynb </a:t>
            </a:r>
            <a:r>
              <a:rPr lang="en-US" sz="2400" dirty="0"/>
              <a:t>to solve the following system of linear equations: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9D97E6-3AB1-B9EF-5EBE-10290508D5B9}"/>
              </a:ext>
            </a:extLst>
          </p:cNvPr>
          <p:cNvGrpSpPr/>
          <p:nvPr/>
        </p:nvGrpSpPr>
        <p:grpSpPr>
          <a:xfrm>
            <a:off x="2668106" y="2779777"/>
            <a:ext cx="3807788" cy="1648763"/>
            <a:chOff x="4946699" y="1744675"/>
            <a:chExt cx="3807788" cy="16487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/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80FCF17-2D75-2EA8-4B56-DBC5FEFEF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7089" y="1744675"/>
                  <a:ext cx="311239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783" r="-2153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/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CD29558-C2C1-049B-2738-445B54739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6699" y="2175052"/>
                  <a:ext cx="3792064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447" r="-144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/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+3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+4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=22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7B92EAB-7DD3-9A02-BEA5-6BB4DAFAE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2423" y="2599579"/>
                  <a:ext cx="3792064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86" r="-160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/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+5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=15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4EF223E-8AF3-668F-825D-4AAB3EC546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3144" y="3024106"/>
                  <a:ext cx="278307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969" r="-2626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08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14-02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hermitian_matrices.ipynb</a:t>
            </a:r>
            <a:r>
              <a:rPr lang="en-US" sz="2400" dirty="0"/>
              <a:t> that demonstrates two matrix identities</a:t>
            </a:r>
          </a:p>
          <a:p>
            <a:pPr lvl="1"/>
            <a:r>
              <a:rPr lang="en-US" sz="2000" dirty="0"/>
              <a:t>Cell 1 - The inverse of a Hermitian matrix is also Hermitian</a:t>
            </a:r>
          </a:p>
          <a:p>
            <a:pPr lvl="1"/>
            <a:r>
              <a:rPr lang="en-US" sz="2000" dirty="0"/>
              <a:t>Cell 2 - A Hermitian matrix raised to an integer exponent yields another Hermitian matrix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5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5" name="Title 1">
                <a:extLst>
                  <a:ext uri="{FF2B5EF4-FFF2-40B4-BE49-F238E27FC236}">
                    <a16:creationId xmlns:a16="http://schemas.microsoft.com/office/drawing/2014/main" id="{D22A27CB-07B9-4C5B-8228-D13A5CFEE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/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are the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canonical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6ECBA4-878C-46BC-A2E7-F9265C4E2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161" y="5414755"/>
                <a:ext cx="6373678" cy="416589"/>
              </a:xfrm>
              <a:prstGeom prst="rect">
                <a:avLst/>
              </a:prstGeom>
              <a:blipFill>
                <a:blip r:embed="rId4"/>
                <a:stretch>
                  <a:fillRect t="-8696" b="-24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1A7567B-C014-4D95-B2AD-5D4E7C811993}"/>
              </a:ext>
            </a:extLst>
          </p:cNvPr>
          <p:cNvSpPr txBox="1"/>
          <p:nvPr/>
        </p:nvSpPr>
        <p:spPr>
          <a:xfrm>
            <a:off x="752336" y="2022761"/>
            <a:ext cx="26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of these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vectors</a:t>
            </a:r>
            <a:r>
              <a:rPr lang="en-US" dirty="0"/>
              <a:t> lies entirely along itself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/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A36A-AF73-41BA-8C6C-25EDEDAEB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1919172"/>
                <a:ext cx="3911264" cy="1025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3B63F6-4BC3-4F49-8C36-18321F31AB49}"/>
              </a:ext>
            </a:extLst>
          </p:cNvPr>
          <p:cNvSpPr txBox="1"/>
          <p:nvPr/>
        </p:nvSpPr>
        <p:spPr>
          <a:xfrm>
            <a:off x="713678" y="3557174"/>
            <a:ext cx="290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part of these </a:t>
            </a:r>
            <a:r>
              <a:rPr lang="en-US" b="1" dirty="0"/>
              <a:t>unit vectors </a:t>
            </a:r>
            <a:r>
              <a:rPr lang="en-US" dirty="0"/>
              <a:t>lies along any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/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acc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⋅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fun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9E9A95-6EB6-4345-9ECB-6BA8ABC1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28" y="3367508"/>
                <a:ext cx="3943964" cy="1025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8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Real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83EA7853-0CC0-49D2-B95D-7E846BABB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EAE210-A018-451A-97B8-F2E8F93F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30" y="1424697"/>
            <a:ext cx="2981325" cy="2962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/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961D5E-F4C3-4934-AA75-81A450073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49" y="1581875"/>
                <a:ext cx="3406879" cy="412421"/>
              </a:xfrm>
              <a:prstGeom prst="rect">
                <a:avLst/>
              </a:prstGeom>
              <a:blipFill>
                <a:blip r:embed="rId5"/>
                <a:stretch>
                  <a:fillRect t="-14706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/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49EAE-6081-4546-B473-38B33F39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278835"/>
                <a:ext cx="3746090" cy="412421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/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C5E704-8EE6-4E8C-AAB3-C35D8645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070" y="2955149"/>
                <a:ext cx="2986548" cy="391261"/>
              </a:xfrm>
              <a:prstGeom prst="rect">
                <a:avLst/>
              </a:prstGeom>
              <a:blipFill>
                <a:blip r:embed="rId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/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DA561-E9C2-4B9E-B9CB-73B751487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837" y="3610302"/>
                <a:ext cx="12757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03D06AC4-5F0C-4827-B591-B5FB391B5108}"/>
              </a:ext>
            </a:extLst>
          </p:cNvPr>
          <p:cNvGrpSpPr/>
          <p:nvPr/>
        </p:nvGrpSpPr>
        <p:grpSpPr>
          <a:xfrm>
            <a:off x="1300982" y="4760696"/>
            <a:ext cx="2381866" cy="1351046"/>
            <a:chOff x="5656006" y="2338977"/>
            <a:chExt cx="2381866" cy="135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/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CB7480-1B73-4455-8E49-E4BABE6EFF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2825454"/>
                  <a:ext cx="2381865" cy="391261"/>
                </a:xfrm>
                <a:prstGeom prst="rect">
                  <a:avLst/>
                </a:prstGeom>
                <a:blipFill>
                  <a:blip r:embed="rId9"/>
                  <a:stretch>
                    <a:fillRect t="-20313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/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C10902F-4B55-4097-A874-E13D21CF9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7" y="3305879"/>
                  <a:ext cx="2381865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174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/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461EBC1-9083-401C-AA19-14BCA5D45D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006" y="2338977"/>
                  <a:ext cx="238186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226859B-5E32-4BB0-B07A-CCB505725A59}"/>
              </a:ext>
            </a:extLst>
          </p:cNvPr>
          <p:cNvSpPr txBox="1"/>
          <p:nvPr/>
        </p:nvSpPr>
        <p:spPr>
          <a:xfrm>
            <a:off x="4915118" y="4647008"/>
            <a:ext cx="2927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get the individual components of a real vector by forming the </a:t>
            </a:r>
            <a:r>
              <a:rPr lang="en-US" b="1" dirty="0">
                <a:solidFill>
                  <a:srgbClr val="7030A0"/>
                </a:solidFill>
              </a:rPr>
              <a:t>dot</a:t>
            </a:r>
            <a:r>
              <a:rPr lang="en-US" dirty="0">
                <a:solidFill>
                  <a:srgbClr val="7030A0"/>
                </a:solidFill>
              </a:rPr>
              <a:t> product with each of its </a:t>
            </a:r>
            <a:r>
              <a:rPr lang="en-US" u="sng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/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762CCB-0245-4E09-83D3-268AE6693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16160">
                <a:off x="1710506" y="2512247"/>
                <a:ext cx="519193" cy="369332"/>
              </a:xfrm>
              <a:prstGeom prst="rect">
                <a:avLst/>
              </a:prstGeom>
              <a:blipFill>
                <a:blip r:embed="rId12"/>
                <a:stretch>
                  <a:fillRect l="-3158" t="-3047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0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3CF4D4-065C-1B23-C237-3E2E1822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838" y="1839958"/>
            <a:ext cx="2642507" cy="3926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3C5CC0-DE91-4C0E-BE59-F19A5EB0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212153" y="156208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08017" y="225932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013224" y="276983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311722" y="426915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924277" y="487458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505053" y="5040283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13531" y="2831357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8288" y="5225824"/>
            <a:ext cx="1430334" cy="227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13531" y="2954498"/>
            <a:ext cx="659924" cy="2271325"/>
          </a:xfrm>
          <a:prstGeom prst="bentConnector4">
            <a:avLst>
              <a:gd name="adj1" fmla="val -34640"/>
              <a:gd name="adj2" fmla="val 527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AA185C-EF15-4FAD-A9FA-DF5D9F0BEA58}"/>
              </a:ext>
            </a:extLst>
          </p:cNvPr>
          <p:cNvGrpSpPr/>
          <p:nvPr/>
        </p:nvGrpSpPr>
        <p:grpSpPr>
          <a:xfrm>
            <a:off x="3557258" y="5219321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F48429-32B7-47E5-8002-E0772D2442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5ABFDC-546E-4D81-B380-C6E083E34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721BC4B-7781-4AB0-9D2F-820CDEB03ABB}"/>
              </a:ext>
            </a:extLst>
          </p:cNvPr>
          <p:cNvSpPr txBox="1"/>
          <p:nvPr/>
        </p:nvSpPr>
        <p:spPr>
          <a:xfrm>
            <a:off x="806157" y="5728838"/>
            <a:ext cx="3915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  </a:t>
            </a:r>
            <a:r>
              <a:rPr lang="en-US" dirty="0">
                <a:solidFill>
                  <a:srgbClr val="7030A0"/>
                </a:solidFill>
              </a:rPr>
              <a:t>You can create a Numpy ndarray </a:t>
            </a:r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>
                <a:solidFill>
                  <a:srgbClr val="7030A0"/>
                </a:solidFill>
              </a:rPr>
              <a:t> a Python list using </a:t>
            </a:r>
            <a:r>
              <a:rPr lang="en-US" b="1" dirty="0" err="1">
                <a:solidFill>
                  <a:srgbClr val="7030A0"/>
                </a:solidFill>
              </a:rPr>
              <a:t>np.array</a:t>
            </a:r>
            <a:r>
              <a:rPr lang="en-US" b="1" dirty="0">
                <a:solidFill>
                  <a:srgbClr val="7030A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761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2137F6-34ED-41BA-95E4-C0B020D5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36" y="1459050"/>
            <a:ext cx="4681513" cy="4056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9502-24EB-4219-AE5B-F18871850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813" y="1829445"/>
            <a:ext cx="3185093" cy="17645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91D61-2B8B-4DB5-B787-F8722BFBBE30}"/>
              </a:ext>
            </a:extLst>
          </p:cNvPr>
          <p:cNvSpPr/>
          <p:nvPr/>
        </p:nvSpPr>
        <p:spPr>
          <a:xfrm>
            <a:off x="8333539" y="2101708"/>
            <a:ext cx="153304" cy="197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550B41A-D917-4861-8219-0E2BD16CFEA1}"/>
              </a:ext>
            </a:extLst>
          </p:cNvPr>
          <p:cNvSpPr/>
          <p:nvPr/>
        </p:nvSpPr>
        <p:spPr>
          <a:xfrm>
            <a:off x="8279563" y="2336658"/>
            <a:ext cx="384285" cy="1976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/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a vector with </a:t>
                </a:r>
                <a:r>
                  <a:rPr lang="en-US" b="1" dirty="0">
                    <a:solidFill>
                      <a:schemeClr val="tx1"/>
                    </a:solidFill>
                  </a:rPr>
                  <a:t>two</a:t>
                </a:r>
                <a:r>
                  <a:rPr lang="en-US" dirty="0">
                    <a:solidFill>
                      <a:schemeClr val="tx1"/>
                    </a:solidFill>
                  </a:rPr>
                  <a:t> elements, but is still just a </a:t>
                </a:r>
                <a:r>
                  <a:rPr lang="en-US" b="1" dirty="0">
                    <a:solidFill>
                      <a:schemeClr val="tx1"/>
                    </a:solidFill>
                  </a:rPr>
                  <a:t>1-D</a:t>
                </a:r>
                <a:r>
                  <a:rPr lang="en-US" dirty="0">
                    <a:solidFill>
                      <a:schemeClr val="tx1"/>
                    </a:solidFill>
                  </a:rPr>
                  <a:t> object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9E348-7FF9-404C-A6A7-B31A99F2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655" y="3858339"/>
                <a:ext cx="2191407" cy="923330"/>
              </a:xfrm>
              <a:prstGeom prst="rect">
                <a:avLst/>
              </a:prstGeom>
              <a:blipFill>
                <a:blip r:embed="rId5"/>
                <a:stretch>
                  <a:fillRect t="-3974" r="-2222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FFAC267-EEE2-4145-9A9D-38FF2F52A52E}"/>
              </a:ext>
            </a:extLst>
          </p:cNvPr>
          <p:cNvCxnSpPr>
            <a:cxnSpLocks/>
            <a:stCxn id="14" idx="3"/>
            <a:endCxn id="30" idx="2"/>
          </p:cNvCxnSpPr>
          <p:nvPr/>
        </p:nvCxnSpPr>
        <p:spPr>
          <a:xfrm flipV="1">
            <a:off x="8315059" y="2534302"/>
            <a:ext cx="156647" cy="2570533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9B86F4-267D-4531-853F-13A02B229137}"/>
              </a:ext>
            </a:extLst>
          </p:cNvPr>
          <p:cNvSpPr txBox="1"/>
          <p:nvPr/>
        </p:nvSpPr>
        <p:spPr>
          <a:xfrm>
            <a:off x="5965997" y="4781669"/>
            <a:ext cx="234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Notice the comma with nothing after 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0A96F-2B2D-F53C-AF12-DD3D223989FD}"/>
              </a:ext>
            </a:extLst>
          </p:cNvPr>
          <p:cNvSpPr txBox="1"/>
          <p:nvPr/>
        </p:nvSpPr>
        <p:spPr>
          <a:xfrm>
            <a:off x="348318" y="5770206"/>
            <a:ext cx="4991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u="sng" dirty="0">
                <a:solidFill>
                  <a:srgbClr val="7030A0"/>
                </a:solidFill>
              </a:rPr>
              <a:t>1</a:t>
            </a:r>
            <a:r>
              <a:rPr lang="en-US" b="1" u="sng" baseline="30000" dirty="0">
                <a:solidFill>
                  <a:srgbClr val="7030A0"/>
                </a:solidFill>
              </a:rPr>
              <a:t>st</a:t>
            </a:r>
            <a:r>
              <a:rPr lang="en-US" b="1" u="sng" dirty="0">
                <a:solidFill>
                  <a:srgbClr val="7030A0"/>
                </a:solidFill>
              </a:rPr>
              <a:t> dimension</a:t>
            </a:r>
            <a:r>
              <a:rPr lang="en-US" b="1" dirty="0">
                <a:solidFill>
                  <a:srgbClr val="7030A0"/>
                </a:solidFill>
              </a:rPr>
              <a:t> of an np.ndarray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A899CB-1999-4DC3-94CF-C3359460BD78}"/>
              </a:ext>
            </a:extLst>
          </p:cNvPr>
          <p:cNvSpPr/>
          <p:nvPr/>
        </p:nvSpPr>
        <p:spPr>
          <a:xfrm>
            <a:off x="5644054" y="2555081"/>
            <a:ext cx="1573515" cy="2357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B2A6E37-CD9E-E8DD-52EB-4BAEBE8CA252}"/>
              </a:ext>
            </a:extLst>
          </p:cNvPr>
          <p:cNvCxnSpPr>
            <a:cxnSpLocks/>
            <a:stCxn id="2" idx="2"/>
            <a:endCxn id="6" idx="1"/>
          </p:cNvCxnSpPr>
          <p:nvPr/>
        </p:nvCxnSpPr>
        <p:spPr>
          <a:xfrm rot="5400000" flipH="1" flipV="1">
            <a:off x="2372181" y="3144664"/>
            <a:ext cx="3743584" cy="2800162"/>
          </a:xfrm>
          <a:prstGeom prst="bentConnector4">
            <a:avLst>
              <a:gd name="adj1" fmla="val -6106"/>
              <a:gd name="adj2" fmla="val 9033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0" grpId="0" animBg="1"/>
      <p:bldP spid="9" grpId="0"/>
      <p:bldP spid="14" grpId="0"/>
      <p:bldP spid="2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A6FA7-05DC-4B65-93C0-DDD876EA8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28" y="1652690"/>
            <a:ext cx="4579334" cy="45195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832488" y="279399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222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3424237" y="5021407"/>
            <a:ext cx="1376363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0B3C34-63C9-42F6-A803-4350B77EA63C}"/>
              </a:ext>
            </a:extLst>
          </p:cNvPr>
          <p:cNvGrpSpPr/>
          <p:nvPr/>
        </p:nvGrpSpPr>
        <p:grpSpPr>
          <a:xfrm>
            <a:off x="1727648" y="5621707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31EE07-0BED-4093-BB6D-DD239C280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8CA425-EA85-4379-9A2A-D7149255AA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068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A4CC2-3542-406F-ADF1-3F90FE362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034" y="1536514"/>
            <a:ext cx="6815932" cy="25149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6BFFA-8D09-47CE-BADC-01E4BF45613E}"/>
              </a:ext>
            </a:extLst>
          </p:cNvPr>
          <p:cNvGrpSpPr/>
          <p:nvPr/>
        </p:nvGrpSpPr>
        <p:grpSpPr>
          <a:xfrm>
            <a:off x="5307711" y="4301979"/>
            <a:ext cx="2672255" cy="2236934"/>
            <a:chOff x="2325414" y="2435480"/>
            <a:chExt cx="2672255" cy="22369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EB8AA7-3165-4CE7-A93E-E7A16F92E7FE}"/>
                </a:ext>
              </a:extLst>
            </p:cNvPr>
            <p:cNvSpPr/>
            <p:nvPr/>
          </p:nvSpPr>
          <p:spPr>
            <a:xfrm>
              <a:off x="2325414" y="2435480"/>
              <a:ext cx="2672255" cy="22369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2163139-248B-4BB1-8F71-8D5112CFCCB8}"/>
                </a:ext>
              </a:extLst>
            </p:cNvPr>
            <p:cNvGrpSpPr/>
            <p:nvPr/>
          </p:nvGrpSpPr>
          <p:grpSpPr>
            <a:xfrm>
              <a:off x="2417380" y="2615383"/>
              <a:ext cx="2488322" cy="1877129"/>
              <a:chOff x="6157184" y="1764973"/>
              <a:chExt cx="2488322" cy="187712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F3ECFFC-9095-4538-AD37-0B92F521F050}"/>
                  </a:ext>
                </a:extLst>
              </p:cNvPr>
              <p:cNvGrpSpPr/>
              <p:nvPr/>
            </p:nvGrpSpPr>
            <p:grpSpPr>
              <a:xfrm>
                <a:off x="6157184" y="1764973"/>
                <a:ext cx="2488322" cy="1877129"/>
                <a:chOff x="6157184" y="1764973"/>
                <a:chExt cx="2488322" cy="18771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E6F81AC0-DCE3-4115-AB8D-960F270D44F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57184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8F85021-E967-4EC1-8334-A94CFF2D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27376" y="1813302"/>
                  <a:ext cx="0" cy="1828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E2CB5CD0-046D-438C-8594-26B617B070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2976" y="2727702"/>
                  <a:ext cx="18288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B9562DB-EE11-40B7-A54C-DD44125A1C08}"/>
                    </a:ext>
                  </a:extLst>
                </p:cNvPr>
                <p:cNvSpPr/>
                <p:nvPr/>
              </p:nvSpPr>
              <p:spPr>
                <a:xfrm>
                  <a:off x="6312976" y="1813302"/>
                  <a:ext cx="1828800" cy="1828800"/>
                </a:xfrm>
                <a:prstGeom prst="ellipse">
                  <a:avLst/>
                </a:prstGeom>
                <a:noFill/>
                <a:ln w="3175">
                  <a:solidFill>
                    <a:srgbClr val="00B0F0"/>
                  </a:solidFill>
                  <a:prstDash val="lg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D8835F9-9216-4010-9392-52A13EA8383F}"/>
                    </a:ext>
                  </a:extLst>
                </p:cNvPr>
                <p:cNvCxnSpPr>
                  <a:endCxn id="52" idx="7"/>
                </p:cNvCxnSpPr>
                <p:nvPr/>
              </p:nvCxnSpPr>
              <p:spPr>
                <a:xfrm flipV="1">
                  <a:off x="7227376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2B77302A-BC87-4B3C-BB5A-AE11C950B6BA}"/>
                    </a:ext>
                  </a:extLst>
                </p:cNvPr>
                <p:cNvCxnSpPr>
                  <a:cxnSpLocks/>
                  <a:endCxn id="52" idx="1"/>
                </p:cNvCxnSpPr>
                <p:nvPr/>
              </p:nvCxnSpPr>
              <p:spPr>
                <a:xfrm flipH="1" flipV="1">
                  <a:off x="6580798" y="2081124"/>
                  <a:ext cx="646578" cy="646578"/>
                </a:xfrm>
                <a:prstGeom prst="straightConnector1">
                  <a:avLst/>
                </a:prstGeom>
                <a:ln w="3810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⃗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74AE7D5-1561-408F-8DF9-DEFF7368BAD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99606" y="1764973"/>
                      <a:ext cx="532913" cy="27699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2174" r="-454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0F182B5C-C1CB-4FE4-846D-86948F3C000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44517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3" name="TextBox 62">
                      <a:extLst>
                        <a:ext uri="{FF2B5EF4-FFF2-40B4-BE49-F238E27FC236}">
                          <a16:creationId xmlns:a16="http://schemas.microsoft.com/office/drawing/2014/main" id="{1D6A86C6-1420-486F-950D-B7AC996DB83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6704" y="2389367"/>
                      <a:ext cx="406190" cy="36933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1,0</m:t>
                                </m:r>
                              </m:e>
                            </m:d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4E0AA137-85B4-4A57-83CA-4E47553C0DB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8589" y="2573813"/>
                      <a:ext cx="526917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C125BD7-50C2-4BB6-BF28-F0084C787EA8}"/>
                    </a:ext>
                  </a:extLst>
                </p:cNvPr>
                <p:cNvCxnSpPr>
                  <a:cxnSpLocks/>
                  <a:stCxn id="63" idx="3"/>
                </p:cNvCxnSpPr>
                <p:nvPr/>
              </p:nvCxnSpPr>
              <p:spPr>
                <a:xfrm flipV="1">
                  <a:off x="7042894" y="2389367"/>
                  <a:ext cx="184482" cy="184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0380987-326A-4755-8379-2FC09236F0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24202" y="2395087"/>
                  <a:ext cx="183300" cy="1789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/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CE690326-FDBF-4DB8-990D-22A85A2D0B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58765" y="2327574"/>
                    <a:ext cx="264881" cy="32329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364" r="-4545" b="-169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/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box>
                            <m:boxPr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box>
                        </m:oMath>
                      </m:oMathPara>
                    </a14:m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1DBE3416-475E-41F3-A3F0-063018E5B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53144" y="2327574"/>
                    <a:ext cx="264880" cy="3227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3953" r="-4651" b="-1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FBCB13A-D94A-4BC0-80F3-3CB576067FC7}"/>
              </a:ext>
            </a:extLst>
          </p:cNvPr>
          <p:cNvSpPr/>
          <p:nvPr/>
        </p:nvSpPr>
        <p:spPr>
          <a:xfrm>
            <a:off x="1970610" y="2142708"/>
            <a:ext cx="1010716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D4A004-9851-447A-99EC-1D5D572279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4210" y="4308405"/>
            <a:ext cx="3514802" cy="12481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061364" y="20452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516498-3E64-463D-A1CF-F234111D8BC6}"/>
              </a:ext>
            </a:extLst>
          </p:cNvPr>
          <p:cNvGrpSpPr/>
          <p:nvPr/>
        </p:nvGrpSpPr>
        <p:grpSpPr>
          <a:xfrm>
            <a:off x="6360416" y="2608227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63EE9BD-2559-445A-815C-CDDDFB6154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CF3ED2-D11A-472D-AF86-EA3FB1B6A3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6DE8ED-D33D-47A7-9058-7747D78CD4BE}"/>
              </a:ext>
            </a:extLst>
          </p:cNvPr>
          <p:cNvGrpSpPr/>
          <p:nvPr/>
        </p:nvGrpSpPr>
        <p:grpSpPr>
          <a:xfrm>
            <a:off x="5966139" y="3159751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3AAAE79-64D4-4BEA-8C96-F8259EA602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6E03DD9-6AC0-402C-ADC3-B892BC1107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257F63-3E6F-4E6E-9CED-E76A913AD4B5}"/>
              </a:ext>
            </a:extLst>
          </p:cNvPr>
          <p:cNvGrpSpPr/>
          <p:nvPr/>
        </p:nvGrpSpPr>
        <p:grpSpPr>
          <a:xfrm>
            <a:off x="7882731" y="354310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7F19CAF-4235-4FBC-B5EC-AAFDA48C16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FFE9C5B-A0DE-44B3-8067-789CF0C89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/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num>
                                <m:den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73BAB73-078F-44F7-8E80-F22A56B9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728" y="5835246"/>
                <a:ext cx="2123465" cy="5211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3946BF2-DD86-468A-B93C-45F1FC9B09AF}"/>
              </a:ext>
            </a:extLst>
          </p:cNvPr>
          <p:cNvSpPr/>
          <p:nvPr/>
        </p:nvSpPr>
        <p:spPr>
          <a:xfrm>
            <a:off x="3712369" y="4451657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695479-8ECC-4606-B9D9-ABB8367FE50D}"/>
              </a:ext>
            </a:extLst>
          </p:cNvPr>
          <p:cNvSpPr/>
          <p:nvPr/>
        </p:nvSpPr>
        <p:spPr>
          <a:xfrm>
            <a:off x="1641844" y="4880273"/>
            <a:ext cx="594468" cy="262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A23A82-BE82-88D3-7D96-AA2F2C393AA1}"/>
              </a:ext>
            </a:extLst>
          </p:cNvPr>
          <p:cNvSpPr/>
          <p:nvPr/>
        </p:nvSpPr>
        <p:spPr>
          <a:xfrm>
            <a:off x="3555124" y="3807372"/>
            <a:ext cx="479069" cy="22230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/>
      <p:bldP spid="10" grpId="0" animBg="1"/>
      <p:bldP spid="46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3436F-10CE-4DF2-B5CA-B1A17A893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729" y="1761327"/>
            <a:ext cx="3236790" cy="306157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E9CDAA-741C-4122-8A60-DCFB2D815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81" y="1752362"/>
            <a:ext cx="4267297" cy="306157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3792421" y="206753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67564"/>
            <a:ext cx="650187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9C1177-C305-4811-BFCD-B8823D4D8AA4}"/>
              </a:ext>
            </a:extLst>
          </p:cNvPr>
          <p:cNvSpPr txBox="1"/>
          <p:nvPr/>
        </p:nvSpPr>
        <p:spPr>
          <a:xfrm>
            <a:off x="2364828" y="5352393"/>
            <a:ext cx="461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LaTeX Math Symbols - Handy Reference</a:t>
            </a:r>
            <a:r>
              <a:rPr lang="en-US" dirty="0"/>
              <a:t> 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880B28-76A2-4DA7-9665-040A4093A47B}"/>
              </a:ext>
            </a:extLst>
          </p:cNvPr>
          <p:cNvGrpSpPr/>
          <p:nvPr/>
        </p:nvGrpSpPr>
        <p:grpSpPr>
          <a:xfrm>
            <a:off x="2623103" y="2436865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15B915-E301-4FAD-A938-C4E0292B0F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4D5925-4818-40BC-9774-EF3FE699AA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3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real_vectors.ipynb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394354-5E9F-45AF-A177-A08B10447529}"/>
              </a:ext>
            </a:extLst>
          </p:cNvPr>
          <p:cNvGrpSpPr/>
          <p:nvPr/>
        </p:nvGrpSpPr>
        <p:grpSpPr>
          <a:xfrm>
            <a:off x="2751058" y="2462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B22F22-3BD3-4638-A3AD-8535D1AF63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EF0556-9C9A-4D4E-B682-C0B174B1F18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62F425B-644E-46E1-A202-8B2275AF4D6C}"/>
              </a:ext>
            </a:extLst>
          </p:cNvPr>
          <p:cNvSpPr/>
          <p:nvPr/>
        </p:nvSpPr>
        <p:spPr>
          <a:xfrm>
            <a:off x="4005644" y="3072327"/>
            <a:ext cx="650187" cy="174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75F4FD-3E2B-445D-8164-97392BF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" y="1801694"/>
            <a:ext cx="5247838" cy="30705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D7D58E-F3DA-4CF5-841B-C0FCD4E93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90" y="1765247"/>
            <a:ext cx="2981202" cy="2962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FBC5AD-0F14-4075-93F4-D13BA9D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773" y="4152847"/>
            <a:ext cx="2383743" cy="1438781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D40A86-CAB4-4A4C-AC04-8FF84BA00804}"/>
              </a:ext>
            </a:extLst>
          </p:cNvPr>
          <p:cNvSpPr/>
          <p:nvPr/>
        </p:nvSpPr>
        <p:spPr>
          <a:xfrm>
            <a:off x="4346503" y="2878466"/>
            <a:ext cx="908122" cy="174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B2856D-B9B1-4795-BB44-27C1D9793341}"/>
              </a:ext>
            </a:extLst>
          </p:cNvPr>
          <p:cNvGrpSpPr/>
          <p:nvPr/>
        </p:nvGrpSpPr>
        <p:grpSpPr>
          <a:xfrm>
            <a:off x="4346503" y="2252345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D348DB4-9138-4BE1-8CF2-783F862C53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147B7-A5BE-41C5-9B37-CCA97A543E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3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14a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vectors</a:t>
            </a:r>
            <a:r>
              <a:rPr lang="en-US" sz="2400" dirty="0"/>
              <a:t>, including addition, scalar multiplication, and </a:t>
            </a:r>
            <a:r>
              <a:rPr lang="en-US" sz="2400" b="1" dirty="0">
                <a:solidFill>
                  <a:srgbClr val="7030A0"/>
                </a:solidFill>
              </a:rPr>
              <a:t>dot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real and complex </a:t>
            </a:r>
            <a:r>
              <a:rPr lang="en-US" sz="2400" u="sng" dirty="0"/>
              <a:t>matrices</a:t>
            </a:r>
            <a:r>
              <a:rPr lang="en-US" sz="2400" dirty="0"/>
              <a:t>, including matrix inversion, transpose, </a:t>
            </a:r>
            <a:r>
              <a:rPr lang="en-US" sz="2400" b="1" dirty="0">
                <a:solidFill>
                  <a:srgbClr val="00B050"/>
                </a:solidFill>
              </a:rPr>
              <a:t>adjoint</a:t>
            </a:r>
            <a:r>
              <a:rPr lang="en-US" sz="2400" dirty="0"/>
              <a:t>, and </a:t>
            </a:r>
            <a:r>
              <a:rPr lang="en-US" sz="2400" b="1" dirty="0"/>
              <a:t>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Identify and use diagonal, symmetric, Identity, </a:t>
            </a:r>
            <a:r>
              <a:rPr lang="en-US" sz="2400" b="1" dirty="0">
                <a:solidFill>
                  <a:srgbClr val="0070C0"/>
                </a:solidFill>
              </a:rPr>
              <a:t>Hermitian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7030A0"/>
                </a:solidFill>
              </a:rPr>
              <a:t>Unitary</a:t>
            </a:r>
            <a:r>
              <a:rPr lang="en-US" sz="2400" dirty="0"/>
              <a:t>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basis sets, transition matrices, and the </a:t>
            </a:r>
            <a:r>
              <a:rPr lang="en-US" sz="2400" b="1" dirty="0">
                <a:solidFill>
                  <a:srgbClr val="FF0000"/>
                </a:solidFill>
              </a:rPr>
              <a:t>Hadamard</a:t>
            </a:r>
            <a:r>
              <a:rPr lang="en-US" sz="2400" dirty="0"/>
              <a:t>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</a:t>
            </a:r>
            <a:r>
              <a:rPr lang="en-US" sz="2400" b="1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eigenvalues</a:t>
            </a:r>
            <a:r>
              <a:rPr lang="en-US" sz="2400" dirty="0"/>
              <a:t>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08945BFC-9CD5-4683-9687-FE80542A6323}"/>
              </a:ext>
            </a:extLst>
          </p:cNvPr>
          <p:cNvSpPr/>
          <p:nvPr/>
        </p:nvSpPr>
        <p:spPr>
          <a:xfrm>
            <a:off x="4918902" y="2020352"/>
            <a:ext cx="3231890" cy="27093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“matrix” in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is represented as </a:t>
            </a:r>
            <a:r>
              <a:rPr lang="en-US" sz="2400" b="1" dirty="0"/>
              <a:t>vectors of vectors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matrix can hold any number of elements (in each dimension), but </a:t>
            </a:r>
            <a:r>
              <a:rPr lang="en-US" sz="2000" b="1" dirty="0"/>
              <a:t>all</a:t>
            </a:r>
            <a:r>
              <a:rPr lang="en-US" sz="2000" dirty="0"/>
              <a:t> elements must be of the </a:t>
            </a:r>
            <a:r>
              <a:rPr lang="en-US" sz="2000" u="sng" dirty="0"/>
              <a:t>same</a:t>
            </a:r>
            <a:r>
              <a:rPr lang="en-US" sz="2000" dirty="0"/>
              <a:t> data type, such as </a:t>
            </a:r>
            <a:r>
              <a:rPr lang="en-US" sz="2000" b="1" dirty="0">
                <a:solidFill>
                  <a:srgbClr val="0070C0"/>
                </a:solidFill>
              </a:rPr>
              <a:t>int</a:t>
            </a:r>
            <a:r>
              <a:rPr lang="en-US" sz="2000" dirty="0"/>
              <a:t> or </a:t>
            </a:r>
            <a:r>
              <a:rPr lang="en-US" sz="2000" b="1" dirty="0">
                <a:solidFill>
                  <a:srgbClr val="0070C0"/>
                </a:solidFill>
              </a:rPr>
              <a:t>float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elements are accessed by their index numbers, which starts at </a:t>
            </a:r>
            <a:r>
              <a:rPr lang="en-US" sz="2000" b="1" dirty="0">
                <a:solidFill>
                  <a:srgbClr val="FF0000"/>
                </a:solidFill>
              </a:rPr>
              <a:t>zero</a:t>
            </a:r>
            <a:r>
              <a:rPr lang="en-US" sz="2000" dirty="0"/>
              <a:t> and correspond to each dimension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Matrix nomenclature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mathematics, a matrix size is written as </a:t>
            </a:r>
            <a:r>
              <a:rPr lang="en-US" sz="2000" b="1" dirty="0"/>
              <a:t>(Rows x Columns)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In </a:t>
            </a:r>
            <a:r>
              <a:rPr lang="en-US" sz="2000" b="1" dirty="0">
                <a:solidFill>
                  <a:srgbClr val="0070C0"/>
                </a:solidFill>
              </a:rPr>
              <a:t>NumPy</a:t>
            </a:r>
            <a:r>
              <a:rPr lang="en-US" sz="2000" dirty="0"/>
              <a:t> a matrix (aka a </a:t>
            </a:r>
            <a:r>
              <a:rPr lang="en-US" sz="2000" b="1" dirty="0">
                <a:solidFill>
                  <a:srgbClr val="FF0000"/>
                </a:solidFill>
              </a:rPr>
              <a:t>ndarray</a:t>
            </a:r>
            <a:r>
              <a:rPr lang="en-US" sz="2000" dirty="0"/>
              <a:t>) is written using </a:t>
            </a:r>
            <a:r>
              <a:rPr lang="en-US" sz="2000" b="1" dirty="0">
                <a:solidFill>
                  <a:srgbClr val="00B050"/>
                </a:solidFill>
              </a:rPr>
              <a:t>commas</a:t>
            </a:r>
            <a:r>
              <a:rPr lang="en-US" sz="2000" dirty="0"/>
              <a:t> instead of multiplication crosses, and using </a:t>
            </a:r>
            <a:r>
              <a:rPr lang="en-US" sz="2000" b="1" dirty="0">
                <a:solidFill>
                  <a:srgbClr val="00B050"/>
                </a:solidFill>
              </a:rPr>
              <a:t>square brackets </a:t>
            </a:r>
            <a:r>
              <a:rPr lang="en-US" sz="2000" dirty="0"/>
              <a:t>instead of parenthesis: </a:t>
            </a:r>
            <a:r>
              <a:rPr lang="en-US" sz="2000" b="1" dirty="0"/>
              <a:t>[</a:t>
            </a:r>
            <a:r>
              <a:rPr lang="en-US" sz="2000" b="1" dirty="0" err="1"/>
              <a:t>Row,Column</a:t>
            </a:r>
            <a:r>
              <a:rPr lang="en-US" sz="2000" b="1" dirty="0"/>
              <a:t>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Example: the NumPy array </a:t>
            </a:r>
            <a:r>
              <a:rPr lang="en-US" sz="2000" b="1" dirty="0"/>
              <a:t>[5,7] </a:t>
            </a:r>
            <a:r>
              <a:rPr lang="en-US" sz="2000" dirty="0"/>
              <a:t>has </a:t>
            </a:r>
            <a:r>
              <a:rPr lang="en-US" sz="2000" b="1" dirty="0"/>
              <a:t>5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rows</a:t>
            </a:r>
            <a:r>
              <a:rPr lang="en-US" sz="2000" dirty="0"/>
              <a:t> and </a:t>
            </a:r>
            <a:r>
              <a:rPr lang="en-US" sz="2000" b="1" dirty="0"/>
              <a:t>7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3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Types of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FCC71-86BB-4944-B448-6A1FB253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937" y="1588983"/>
            <a:ext cx="4406125" cy="213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3BBE0-924E-4F1E-A445-CA8739CA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162" y="4436893"/>
            <a:ext cx="2301508" cy="1664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BB3862-DE98-44E6-A692-F68506DA4940}"/>
              </a:ext>
            </a:extLst>
          </p:cNvPr>
          <p:cNvSpPr txBox="1"/>
          <p:nvPr/>
        </p:nvSpPr>
        <p:spPr>
          <a:xfrm>
            <a:off x="3558049" y="4011561"/>
            <a:ext cx="202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Identity Matrix</a:t>
            </a:r>
          </a:p>
        </p:txBody>
      </p:sp>
    </p:spTree>
    <p:extLst>
      <p:ext uri="{BB962C8B-B14F-4D97-AF65-F5344CB8AC3E}">
        <p14:creationId xmlns:p14="http://schemas.microsoft.com/office/powerpoint/2010/main" val="3643261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When rendering computer graphics, we often need to find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of two matrices, e.g.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There is a standard algorithm to do this multiplication</a:t>
                </a:r>
              </a:p>
              <a:p>
                <a:r>
                  <a:rPr lang="en-US" sz="2400" dirty="0"/>
                  <a:t>It involves multiplying each element in the </a:t>
                </a:r>
                <a:r>
                  <a:rPr lang="en-US" sz="2400" b="1" dirty="0"/>
                  <a:t>rows</a:t>
                </a:r>
                <a:r>
                  <a:rPr lang="en-US" sz="2400" dirty="0"/>
                  <a:t> of first matrix by each element in the </a:t>
                </a:r>
                <a:r>
                  <a:rPr lang="en-US" sz="2400" b="1" dirty="0"/>
                  <a:t>columns</a:t>
                </a:r>
                <a:r>
                  <a:rPr lang="en-US" sz="2400" dirty="0"/>
                  <a:t> of the second matrix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93720" y="3078480"/>
            <a:ext cx="1219200" cy="3352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H="1">
            <a:off x="4753862" y="2910840"/>
            <a:ext cx="274320" cy="10363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 animBg="1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In order to multiply two matrices together, the number of </a:t>
            </a:r>
            <a:r>
              <a:rPr lang="en-US" sz="2400" i="1" dirty="0">
                <a:solidFill>
                  <a:srgbClr val="FF0000"/>
                </a:solidFill>
              </a:rPr>
              <a:t>columns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A</a:t>
            </a:r>
            <a:r>
              <a:rPr lang="en-US" sz="2400" dirty="0"/>
              <a:t> </a:t>
            </a:r>
            <a:r>
              <a:rPr lang="en-US" sz="2400" b="1" u="sng" dirty="0">
                <a:solidFill>
                  <a:srgbClr val="00B050"/>
                </a:solidFill>
              </a:rPr>
              <a:t>must equal </a:t>
            </a:r>
            <a:r>
              <a:rPr lang="en-US" sz="2400" dirty="0"/>
              <a:t>the number of </a:t>
            </a:r>
            <a:r>
              <a:rPr lang="en-US" sz="2400" i="1" dirty="0">
                <a:solidFill>
                  <a:srgbClr val="FF0000"/>
                </a:solidFill>
              </a:rPr>
              <a:t>rows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matrix </a:t>
            </a:r>
            <a:r>
              <a:rPr lang="en-US" sz="2400" b="1" dirty="0"/>
              <a:t>B</a:t>
            </a:r>
            <a:r>
              <a:rPr lang="en-US" sz="2400" dirty="0"/>
              <a:t>  (Cols </a:t>
            </a:r>
            <a:r>
              <a:rPr lang="en-US" sz="2400" b="1" dirty="0"/>
              <a:t>A</a:t>
            </a:r>
            <a:r>
              <a:rPr lang="en-US" sz="2400" dirty="0"/>
              <a:t> = Rows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r>
              <a:rPr lang="en-US" sz="2400" dirty="0"/>
              <a:t>The resulting matrix will have as many rows as there were </a:t>
            </a:r>
            <a:r>
              <a:rPr lang="en-US" sz="2400" u="sng" dirty="0"/>
              <a:t>rows</a:t>
            </a:r>
            <a:r>
              <a:rPr lang="en-US" sz="2400" dirty="0"/>
              <a:t> in matrix </a:t>
            </a:r>
            <a:r>
              <a:rPr lang="en-US" sz="2400" b="1" dirty="0"/>
              <a:t>A</a:t>
            </a:r>
            <a:r>
              <a:rPr lang="en-US" sz="2400" dirty="0"/>
              <a:t>, and as many </a:t>
            </a:r>
            <a:r>
              <a:rPr lang="en-US" sz="2400" u="sng" dirty="0"/>
              <a:t>columns</a:t>
            </a:r>
            <a:r>
              <a:rPr lang="en-US" sz="2400" dirty="0"/>
              <a:t> as there were columns in matrix </a:t>
            </a:r>
            <a:r>
              <a:rPr lang="en-US" sz="2400" b="1" dirty="0"/>
              <a:t>B</a:t>
            </a:r>
            <a:r>
              <a:rPr lang="en-US" sz="2400" dirty="0"/>
              <a:t>  (Rows </a:t>
            </a:r>
            <a:r>
              <a:rPr lang="en-US" sz="2400" b="1" dirty="0"/>
              <a:t>A</a:t>
            </a:r>
            <a:r>
              <a:rPr lang="en-US" sz="2400" dirty="0"/>
              <a:t> x Cols </a:t>
            </a:r>
            <a:r>
              <a:rPr lang="en-US" sz="2400" b="1" dirty="0"/>
              <a:t>B</a:t>
            </a:r>
            <a:r>
              <a:rPr lang="en-US" sz="2400" dirty="0"/>
              <a:t>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A</a:t>
                </a:r>
                <a:r>
                  <a:rPr lang="en-US" dirty="0"/>
                  <a:t> has dimension (2 x 3) = 2 rows, 3 columns</a:t>
                </a:r>
              </a:p>
              <a:p>
                <a:pPr lvl="1"/>
                <a:r>
                  <a:rPr lang="en-US" dirty="0"/>
                  <a:t>Matrix </a:t>
                </a:r>
                <a:r>
                  <a:rPr lang="en-US" b="1" dirty="0"/>
                  <a:t>B</a:t>
                </a:r>
                <a:r>
                  <a:rPr lang="en-US" dirty="0"/>
                  <a:t> has dimension (3 x 2) = 3 rows, 2 columns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/>
                  <a:t>(2 x 3)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3600" dirty="0"/>
                  <a:t> (3 x 2)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989" y="4679092"/>
                <a:ext cx="5016843" cy="646331"/>
              </a:xfrm>
              <a:prstGeom prst="rect">
                <a:avLst/>
              </a:prstGeom>
              <a:blipFill>
                <a:blip r:embed="rId3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849253" y="3654175"/>
            <a:ext cx="3468130" cy="1046441"/>
            <a:chOff x="849253" y="3654175"/>
            <a:chExt cx="3468130" cy="1046441"/>
          </a:xfrm>
        </p:grpSpPr>
        <p:sp>
          <p:nvSpPr>
            <p:cNvPr id="6" name="TextBox 5"/>
            <p:cNvSpPr txBox="1"/>
            <p:nvPr/>
          </p:nvSpPr>
          <p:spPr>
            <a:xfrm>
              <a:off x="849253" y="3654175"/>
              <a:ext cx="34681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The </a:t>
              </a:r>
              <a:r>
                <a:rPr lang="en-US" sz="2000" u="sng" dirty="0"/>
                <a:t>inner</a:t>
              </a:r>
              <a:r>
                <a:rPr lang="en-US" sz="2000" dirty="0"/>
                <a:t> values must match!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>
              <a:off x="3121958" y="4198108"/>
              <a:ext cx="988904" cy="502508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67233" y="5325423"/>
            <a:ext cx="5977779" cy="1028824"/>
            <a:chOff x="2467233" y="5325423"/>
            <a:chExt cx="5977779" cy="1028824"/>
          </a:xfrm>
        </p:grpSpPr>
        <p:sp>
          <p:nvSpPr>
            <p:cNvPr id="5" name="Curved Up Arrow 4"/>
            <p:cNvSpPr/>
            <p:nvPr/>
          </p:nvSpPr>
          <p:spPr>
            <a:xfrm>
              <a:off x="2467233" y="5325423"/>
              <a:ext cx="2380736" cy="671723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7969" y="5338584"/>
              <a:ext cx="35970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The </a:t>
              </a:r>
              <a:r>
                <a:rPr lang="en-US" sz="2000" u="sng" dirty="0"/>
                <a:t>outer</a:t>
              </a:r>
              <a:r>
                <a:rPr lang="en-US" sz="2000" dirty="0"/>
                <a:t> values will be</a:t>
              </a:r>
            </a:p>
            <a:p>
              <a:pPr algn="ctr"/>
              <a:r>
                <a:rPr lang="en-US" sz="2000" dirty="0"/>
                <a:t>the dimension of the final</a:t>
              </a:r>
            </a:p>
            <a:p>
              <a:pPr algn="ctr"/>
              <a:r>
                <a:rPr lang="en-US" sz="2000" dirty="0"/>
                <a:t>matrix product!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8BE88BC-E523-42A2-8657-0B555F6FBB96}"/>
              </a:ext>
            </a:extLst>
          </p:cNvPr>
          <p:cNvSpPr txBox="1"/>
          <p:nvPr/>
        </p:nvSpPr>
        <p:spPr>
          <a:xfrm>
            <a:off x="5407572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E42B8-546E-4CB8-8481-5F47A2D6C0A4}"/>
              </a:ext>
            </a:extLst>
          </p:cNvPr>
          <p:cNvSpPr txBox="1"/>
          <p:nvPr/>
        </p:nvSpPr>
        <p:spPr>
          <a:xfrm>
            <a:off x="6766034" y="4331284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7E1342-C8A3-C5F8-D500-1A29F97603BE}"/>
              </a:ext>
            </a:extLst>
          </p:cNvPr>
          <p:cNvSpPr txBox="1"/>
          <p:nvPr/>
        </p:nvSpPr>
        <p:spPr>
          <a:xfrm>
            <a:off x="2631529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2BACD-78EF-81DA-5DEE-5159F544C14A}"/>
              </a:ext>
            </a:extLst>
          </p:cNvPr>
          <p:cNvSpPr txBox="1"/>
          <p:nvPr/>
        </p:nvSpPr>
        <p:spPr>
          <a:xfrm>
            <a:off x="4147647" y="5162281"/>
            <a:ext cx="43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5444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i="1" dirty="0"/>
                  <a:t>Matrix</a:t>
                </a:r>
                <a:r>
                  <a:rPr lang="en-US" sz="2400" dirty="0"/>
                  <a:t> multiplication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</a:t>
                </a:r>
                <a:r>
                  <a:rPr lang="en-US" sz="2400" u="sng" dirty="0"/>
                  <a:t>commutative</a:t>
                </a:r>
                <a:r>
                  <a:rPr lang="en-US" sz="2400" dirty="0"/>
                  <a:t>!</a:t>
                </a:r>
              </a:p>
              <a:p>
                <a:pPr lvl="1"/>
                <a:r>
                  <a:rPr lang="en-US" sz="2000" dirty="0"/>
                  <a:t>If we multiple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</a:t>
                </a:r>
                <a:r>
                  <a:rPr lang="en-US" sz="2000" b="1" dirty="0"/>
                  <a:t>B</a:t>
                </a:r>
                <a:r>
                  <a:rPr lang="en-US" sz="2000" dirty="0"/>
                  <a:t> we may get a different matrix than if we  multiply </a:t>
                </a:r>
                <a:r>
                  <a:rPr lang="en-US" sz="2000" b="1" dirty="0"/>
                  <a:t>B</a:t>
                </a:r>
                <a:r>
                  <a:rPr lang="en-US" sz="2000" dirty="0"/>
                  <a:t> x </a:t>
                </a:r>
                <a:r>
                  <a:rPr lang="en-US" sz="2000" b="1" dirty="0"/>
                  <a:t>A</a:t>
                </a:r>
                <a:endParaRPr lang="en-US" sz="2000" dirty="0"/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:r>
                  <a:rPr lang="en-US" sz="2000" dirty="0"/>
                  <a:t>= result is a (3 x 3) matrix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(2 x 3)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(3 x 2) </a:t>
                </a:r>
                <a:r>
                  <a:rPr lang="en-US" sz="2000" dirty="0"/>
                  <a:t>= result is a (2 x 2) matrix</a:t>
                </a:r>
              </a:p>
              <a:p>
                <a:pPr lvl="1"/>
                <a:r>
                  <a:rPr lang="en-US" sz="2000" dirty="0"/>
                  <a:t>You might not even be able to multiply in the reverse order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/>
                  <a:t>= result is a (2 x 5) matrix</a:t>
                </a:r>
              </a:p>
              <a:p>
                <a:pPr marL="0" indent="0" algn="ctr">
                  <a:buNone/>
                </a:pPr>
                <a:r>
                  <a:rPr lang="en-US" sz="2000" b="1" dirty="0"/>
                  <a:t>(3 x 5)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(2 x 3)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= Not allowed (5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2)</a:t>
                </a:r>
                <a:r>
                  <a:rPr lang="en-US" sz="2000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aaa</a:t>
                </a:r>
              </a:p>
              <a:p>
                <a:r>
                  <a:rPr lang="en-US" sz="2400" dirty="0"/>
                  <a:t>Welcome to the world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non-commutative algebra</a:t>
                </a:r>
                <a:endParaRPr lang="en-US" sz="2400" dirty="0"/>
              </a:p>
              <a:p>
                <a:pPr lvl="1"/>
                <a:r>
                  <a:rPr lang="en-US" sz="2000" dirty="0"/>
                  <a:t>This is very strange – it catches even great physicists by surprise!</a:t>
                </a:r>
              </a:p>
              <a:p>
                <a:pPr lvl="1"/>
                <a:r>
                  <a:rPr lang="en-US" sz="2000" dirty="0"/>
                  <a:t>This asymmetry is the foundation of the matrix formulation of </a:t>
                </a:r>
                <a:r>
                  <a:rPr lang="en-US" sz="2000" b="1" dirty="0"/>
                  <a:t>quantum mechanics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The algorithm is simple but tedious for </a:t>
                </a:r>
                <a:r>
                  <a:rPr lang="en-US" sz="2400" b="1" dirty="0"/>
                  <a:t>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B</a:t>
                </a:r>
                <a:r>
                  <a:rPr lang="en-US" sz="2400" dirty="0"/>
                  <a:t> =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Sum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product</a:t>
                </a:r>
                <a:r>
                  <a:rPr lang="en-US" sz="2400" dirty="0"/>
                  <a:t> of every element in each </a:t>
                </a:r>
                <a:r>
                  <a:rPr lang="en-US" sz="2400" u="sng" dirty="0"/>
                  <a:t>row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A</a:t>
                </a:r>
                <a:r>
                  <a:rPr lang="en-US" sz="2400" dirty="0"/>
                  <a:t> and the corresponding element in each </a:t>
                </a:r>
                <a:r>
                  <a:rPr lang="en-US" sz="2400" u="sng" dirty="0"/>
                  <a:t>column</a:t>
                </a:r>
                <a:r>
                  <a:rPr lang="en-US" sz="2400" dirty="0"/>
                  <a:t> of matrix </a:t>
                </a:r>
                <a:r>
                  <a:rPr lang="en-US" sz="2400" b="1" dirty="0"/>
                  <a:t>B</a:t>
                </a:r>
              </a:p>
              <a:p>
                <a:r>
                  <a:rPr lang="en-US" sz="2400" dirty="0"/>
                  <a:t>That </a:t>
                </a:r>
                <a:r>
                  <a:rPr lang="en-US" sz="2400" i="1" dirty="0"/>
                  <a:t>sum</a:t>
                </a:r>
                <a:r>
                  <a:rPr lang="en-US" sz="2400" dirty="0"/>
                  <a:t> becomes just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one element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in new matrix </a:t>
                </a:r>
                <a:r>
                  <a:rPr lang="en-US" sz="2400" b="1" dirty="0"/>
                  <a:t>C</a:t>
                </a:r>
              </a:p>
              <a:p>
                <a:r>
                  <a:rPr lang="en-US" sz="2400" dirty="0"/>
                  <a:t>Continue this process for all rows in matrix </a:t>
                </a:r>
                <a:r>
                  <a:rPr lang="en-US" sz="2400" b="1" dirty="0"/>
                  <a:t>A</a:t>
                </a:r>
              </a:p>
              <a:p>
                <a:pPr lvl="1"/>
                <a:r>
                  <a:rPr lang="en-US" sz="2000" dirty="0"/>
                  <a:t>Every </a:t>
                </a:r>
                <a:r>
                  <a:rPr lang="en-US" sz="2000" u="sng" dirty="0"/>
                  <a:t>row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A</a:t>
                </a:r>
                <a:r>
                  <a:rPr lang="en-US" sz="2000" dirty="0"/>
                  <a:t> gets multiplied by every </a:t>
                </a:r>
                <a:r>
                  <a:rPr lang="en-US" sz="2000" u="sng" dirty="0"/>
                  <a:t>column</a:t>
                </a:r>
                <a:r>
                  <a:rPr lang="en-US" sz="2000" dirty="0"/>
                  <a:t> in </a:t>
                </a:r>
                <a:r>
                  <a:rPr lang="en-US" sz="2000" b="1" dirty="0"/>
                  <a:t>B</a:t>
                </a:r>
              </a:p>
              <a:p>
                <a:pPr lvl="1"/>
                <a:r>
                  <a:rPr lang="en-US" sz="2000" dirty="0"/>
                  <a:t>The resulting matrix will have dimensions (Rows </a:t>
                </a:r>
                <a:r>
                  <a:rPr lang="en-US" sz="2000" b="1" dirty="0"/>
                  <a:t>A</a:t>
                </a:r>
                <a:r>
                  <a:rPr lang="en-US" sz="2000" dirty="0"/>
                  <a:t> x Cols </a:t>
                </a:r>
                <a:r>
                  <a:rPr lang="en-US" sz="2000" b="1" dirty="0"/>
                  <a:t>B</a:t>
                </a:r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E9000E-AC8A-9445-627A-5ABE340D1F73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B6E6CC-3726-E056-1A85-41B49C6DD59B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57784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3945924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1870" y="4102443"/>
            <a:ext cx="3194450" cy="19276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94E048-6E26-A003-A0CC-933FB8A093F1}"/>
              </a:ext>
            </a:extLst>
          </p:cNvPr>
          <p:cNvSpPr/>
          <p:nvPr/>
        </p:nvSpPr>
        <p:spPr>
          <a:xfrm>
            <a:off x="5877417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4B4DB-6EAE-111E-71A2-E6A1518BF1D2}"/>
              </a:ext>
            </a:extLst>
          </p:cNvPr>
          <p:cNvSpPr/>
          <p:nvPr/>
        </p:nvSpPr>
        <p:spPr>
          <a:xfrm>
            <a:off x="6476926" y="3925709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4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Symbols and Operators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/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= Complex Scalar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= Vector (1D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= Vector Components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Vector Norm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2400" dirty="0"/>
                  <a:t> = Dot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/>
                  <a:t> = Inner Product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sz="2400" dirty="0"/>
                  <a:t> = Tensor Product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5A3E146-A61F-47AA-83A3-7F02CB2E6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6" y="2020352"/>
                <a:ext cx="4229455" cy="3139321"/>
              </a:xfrm>
              <a:prstGeom prst="rect">
                <a:avLst/>
              </a:prstGeom>
              <a:blipFill>
                <a:blip r:embed="rId3"/>
                <a:stretch>
                  <a:fillRect l="-720" t="-1553" b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/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= Matrix (2D array)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= Inverse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2400" dirty="0"/>
                  <a:t>= Transpose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𝐀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sz="2400" dirty="0"/>
                  <a:t>= Adjoint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sz="2400" dirty="0"/>
                  <a:t> = Trace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2400" dirty="0"/>
                  <a:t> = Identity Matrix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en-US" sz="2400" dirty="0"/>
                  <a:t> = Hadamard Matrix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68D751C-06BF-4B76-9E63-2E9BCC3D2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084" y="2020352"/>
                <a:ext cx="3522021" cy="3155416"/>
              </a:xfrm>
              <a:prstGeom prst="rect">
                <a:avLst/>
              </a:prstGeom>
              <a:blipFill>
                <a:blip r:embed="rId4"/>
                <a:stretch>
                  <a:fillRect l="-346" t="-1544" b="-3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4B53BCD-2A67-4477-A7E0-57B207CF8CAC}"/>
              </a:ext>
            </a:extLst>
          </p:cNvPr>
          <p:cNvSpPr/>
          <p:nvPr/>
        </p:nvSpPr>
        <p:spPr>
          <a:xfrm>
            <a:off x="614896" y="2020352"/>
            <a:ext cx="3231890" cy="2228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74789" y="2776022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3260" y="2776022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10331" y="4258961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926227" y="4415480"/>
            <a:ext cx="2420093" cy="15899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1CFD042-BA61-20FB-6218-56BD8269D6CC}"/>
              </a:ext>
            </a:extLst>
          </p:cNvPr>
          <p:cNvSpPr/>
          <p:nvPr/>
        </p:nvSpPr>
        <p:spPr>
          <a:xfrm>
            <a:off x="5877417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EF7739-7E51-5A51-479E-7E15E51E3247}"/>
              </a:ext>
            </a:extLst>
          </p:cNvPr>
          <p:cNvSpPr/>
          <p:nvPr/>
        </p:nvSpPr>
        <p:spPr>
          <a:xfrm>
            <a:off x="6476926" y="42094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21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38560" y="2776021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47845" y="452257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158420" y="4679091"/>
            <a:ext cx="3156780" cy="156519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2EB5D9-E7EF-5399-E7FB-DA934E917C2B}"/>
              </a:ext>
            </a:extLst>
          </p:cNvPr>
          <p:cNvSpPr/>
          <p:nvPr/>
        </p:nvSpPr>
        <p:spPr>
          <a:xfrm>
            <a:off x="5877417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3BF74-8D36-0109-B14D-678A25444900}"/>
              </a:ext>
            </a:extLst>
          </p:cNvPr>
          <p:cNvSpPr/>
          <p:nvPr/>
        </p:nvSpPr>
        <p:spPr>
          <a:xfrm>
            <a:off x="6476926" y="4493274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12" y="1545336"/>
            <a:ext cx="6272784" cy="49572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81339" y="3051990"/>
            <a:ext cx="1977081" cy="271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2140" y="2765658"/>
            <a:ext cx="383060" cy="8239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53580" y="4786182"/>
            <a:ext cx="499934" cy="1565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885038" y="5025081"/>
            <a:ext cx="2545492" cy="12521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Multiplication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EA487A-B9E0-B8F9-04F3-2B11AB731548}"/>
              </a:ext>
            </a:extLst>
          </p:cNvPr>
          <p:cNvSpPr/>
          <p:nvPr/>
        </p:nvSpPr>
        <p:spPr>
          <a:xfrm>
            <a:off x="5877417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3027E-AFC3-3AB8-D8E7-245413A21529}"/>
              </a:ext>
            </a:extLst>
          </p:cNvPr>
          <p:cNvSpPr/>
          <p:nvPr/>
        </p:nvSpPr>
        <p:spPr>
          <a:xfrm>
            <a:off x="6476926" y="4761291"/>
            <a:ext cx="165538" cy="204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68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22CB-8819-8A32-65FE-F68EF41D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matrix_algebra.ipynb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0F15A-6AF8-6D64-15D6-7A7F23A1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3DD5BE-061D-3634-0504-E984AC42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86" y="1679005"/>
            <a:ext cx="4691027" cy="48138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98F7E2E-A9AD-BD7D-BE99-C00E97E3F301}"/>
              </a:ext>
            </a:extLst>
          </p:cNvPr>
          <p:cNvGrpSpPr/>
          <p:nvPr/>
        </p:nvGrpSpPr>
        <p:grpSpPr>
          <a:xfrm>
            <a:off x="4941859" y="322068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8C65B1C-548C-92D3-4737-CC2016EFC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20C37-6C42-D162-147E-644604E419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8FA1C3-7269-E4A9-DD48-97ED27194224}"/>
              </a:ext>
            </a:extLst>
          </p:cNvPr>
          <p:cNvGrpSpPr/>
          <p:nvPr/>
        </p:nvGrpSpPr>
        <p:grpSpPr>
          <a:xfrm>
            <a:off x="5410385" y="482422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DC88B0A-F73F-E91C-247A-A45D4D2352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64D0D8-39D4-1D7B-AC68-F15FF14B2B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70E55D-AC12-5B5D-30AC-91A41FEFBB19}"/>
              </a:ext>
            </a:extLst>
          </p:cNvPr>
          <p:cNvGrpSpPr/>
          <p:nvPr/>
        </p:nvGrpSpPr>
        <p:grpSpPr>
          <a:xfrm>
            <a:off x="4471232" y="537037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635B62-8974-C1AB-5009-18341D7DC06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B10856-8B1A-A16D-BE5D-DDAC87BFB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2D9774-4D7B-7FC2-8018-93ECD3414928}"/>
              </a:ext>
            </a:extLst>
          </p:cNvPr>
          <p:cNvGrpSpPr/>
          <p:nvPr/>
        </p:nvGrpSpPr>
        <p:grpSpPr>
          <a:xfrm>
            <a:off x="6452271" y="618662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7A2E19-49B6-5721-61A4-174DA45295F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97AF965-14B2-EC6E-BF6F-850BBB055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61F7B7B-B2EF-C781-DC7A-A616979A48F9}"/>
              </a:ext>
            </a:extLst>
          </p:cNvPr>
          <p:cNvSpPr/>
          <p:nvPr/>
        </p:nvSpPr>
        <p:spPr>
          <a:xfrm>
            <a:off x="5532769" y="6203294"/>
            <a:ext cx="231949" cy="2738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3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53242-5F84-01E0-63E8-3AAF9841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476" y="1690689"/>
            <a:ext cx="3619048" cy="42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562C0-8349-3C94-43A7-B64FA55BF024}"/>
              </a:ext>
            </a:extLst>
          </p:cNvPr>
          <p:cNvGrpSpPr/>
          <p:nvPr/>
        </p:nvGrpSpPr>
        <p:grpSpPr>
          <a:xfrm>
            <a:off x="6260662" y="214839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25A366-56D4-BA29-C9C8-C83E884CD4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B36A7E-3B05-8A1A-D2CB-A1134A6A004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FE24DD-A1DE-FD2E-48B9-A91D3536A818}"/>
              </a:ext>
            </a:extLst>
          </p:cNvPr>
          <p:cNvGrpSpPr/>
          <p:nvPr/>
        </p:nvGrpSpPr>
        <p:grpSpPr>
          <a:xfrm>
            <a:off x="4479158" y="2392329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39241A-F9FC-13D1-5C5E-5BB93AA5A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43AD0AD-3E26-615A-015F-50F3048C516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2C2F3E-A31B-3954-5A08-560B3299667A}"/>
              </a:ext>
            </a:extLst>
          </p:cNvPr>
          <p:cNvGrpSpPr/>
          <p:nvPr/>
        </p:nvGrpSpPr>
        <p:grpSpPr>
          <a:xfrm>
            <a:off x="4237955" y="262766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7FB4D1-ED4A-17F5-71BB-53B64D39B8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493F1-766B-1471-1A97-62D67C966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4A04CF-7623-751F-4E1D-2C90211F97FC}"/>
              </a:ext>
            </a:extLst>
          </p:cNvPr>
          <p:cNvGrpSpPr/>
          <p:nvPr/>
        </p:nvGrpSpPr>
        <p:grpSpPr>
          <a:xfrm>
            <a:off x="6249655" y="4114246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ED0312D-A9B9-19F2-A13D-306054A169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1EDAE5C-D6C4-96ED-4AEC-FBEC156EC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05EBF4-C63C-8BDC-0216-11B44ADD138C}"/>
              </a:ext>
            </a:extLst>
          </p:cNvPr>
          <p:cNvGrpSpPr/>
          <p:nvPr/>
        </p:nvGrpSpPr>
        <p:grpSpPr>
          <a:xfrm>
            <a:off x="4429944" y="4351670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1F695F-A6B5-88EA-B9CE-27F015D2180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6CCC9D4-BB8D-72A1-330B-AB8AA3698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5DD0B81-A4A0-D03E-ED83-E183E7F3151F}"/>
              </a:ext>
            </a:extLst>
          </p:cNvPr>
          <p:cNvGrpSpPr/>
          <p:nvPr/>
        </p:nvGrpSpPr>
        <p:grpSpPr>
          <a:xfrm>
            <a:off x="4274204" y="4588749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55E140-F587-FF3B-1084-7DC252C713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65E72D1-91F9-300A-8480-7A9CD8BCAC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2B4A5B-E9A0-94CE-2DA4-331BA3D4D49C}"/>
              </a:ext>
            </a:extLst>
          </p:cNvPr>
          <p:cNvSpPr txBox="1"/>
          <p:nvPr/>
        </p:nvSpPr>
        <p:spPr>
          <a:xfrm>
            <a:off x="177117" y="2370969"/>
            <a:ext cx="2387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len() </a:t>
            </a:r>
            <a:r>
              <a:rPr lang="en-US" b="1" dirty="0">
                <a:solidFill>
                  <a:srgbClr val="7030A0"/>
                </a:solidFill>
              </a:rPr>
              <a:t>only returns the number of items in the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r>
              <a:rPr lang="en-US" b="1" baseline="30000" dirty="0">
                <a:solidFill>
                  <a:srgbClr val="7030A0"/>
                </a:solidFill>
              </a:rPr>
              <a:t>st</a:t>
            </a:r>
            <a:r>
              <a:rPr lang="en-US" b="1" dirty="0">
                <a:solidFill>
                  <a:srgbClr val="7030A0"/>
                </a:solidFill>
              </a:rPr>
              <a:t> dimension of an np.ndarray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8BEBF6B-295B-207B-436B-2A98634B3DA2}"/>
              </a:ext>
            </a:extLst>
          </p:cNvPr>
          <p:cNvSpPr/>
          <p:nvPr/>
        </p:nvSpPr>
        <p:spPr>
          <a:xfrm>
            <a:off x="2829910" y="4412702"/>
            <a:ext cx="1565156" cy="23647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6DE55B9-9766-FFB2-851A-43DE7EF7740F}"/>
              </a:ext>
            </a:extLst>
          </p:cNvPr>
          <p:cNvCxnSpPr>
            <a:stCxn id="38" idx="2"/>
            <a:endCxn id="39" idx="1"/>
          </p:cNvCxnSpPr>
          <p:nvPr/>
        </p:nvCxnSpPr>
        <p:spPr>
          <a:xfrm rot="16200000" flipH="1">
            <a:off x="1620445" y="3321473"/>
            <a:ext cx="959641" cy="1459289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1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B7C45-6D86-DDBE-5290-3AFA652AA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95" y="1799710"/>
            <a:ext cx="5123809" cy="4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1299E7FE-EC86-9D7F-B8A6-4B310AB18382}"/>
              </a:ext>
            </a:extLst>
          </p:cNvPr>
          <p:cNvSpPr/>
          <p:nvPr/>
        </p:nvSpPr>
        <p:spPr>
          <a:xfrm>
            <a:off x="4571999" y="3318641"/>
            <a:ext cx="1647496" cy="338959"/>
          </a:xfrm>
          <a:prstGeom prst="wedgeRoundRectCallout">
            <a:avLst>
              <a:gd name="adj1" fmla="val -84469"/>
              <a:gd name="adj2" fmla="val -514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See slide #32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40D248-FC83-B593-A42A-5D2410299687}"/>
              </a:ext>
            </a:extLst>
          </p:cNvPr>
          <p:cNvGrpSpPr/>
          <p:nvPr/>
        </p:nvGrpSpPr>
        <p:grpSpPr>
          <a:xfrm>
            <a:off x="4108674" y="2364225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6E99DBD-BFEB-5EA8-EF60-3576E7D00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7E497A-D405-EE66-198B-4D799491374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F988C6-20D7-2BEA-D293-2AB386CA981A}"/>
              </a:ext>
            </a:extLst>
          </p:cNvPr>
          <p:cNvGrpSpPr/>
          <p:nvPr/>
        </p:nvGrpSpPr>
        <p:grpSpPr>
          <a:xfrm>
            <a:off x="6987440" y="2616221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3E3A4F9-E5FD-3A8B-7596-0D29557E4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32DA9D-5550-2671-2FAC-44BEE1D1BA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461A0AB-F302-00C3-4B70-F50099774703}"/>
              </a:ext>
            </a:extLst>
          </p:cNvPr>
          <p:cNvGrpSpPr/>
          <p:nvPr/>
        </p:nvGrpSpPr>
        <p:grpSpPr>
          <a:xfrm>
            <a:off x="4148087" y="4462068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529BB4-3F9E-1F38-2E4A-FA734AE269C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663357-D0EA-2746-74BA-9AB3CECE29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/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2∙2×3=3×3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580A89-8614-3EC9-D2F3-3905AA6838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915" y="5368159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Curved Up 30">
            <a:extLst>
              <a:ext uri="{FF2B5EF4-FFF2-40B4-BE49-F238E27FC236}">
                <a16:creationId xmlns:a16="http://schemas.microsoft.com/office/drawing/2014/main" id="{25D21B65-27C4-4F91-2B6B-A0356FB5A13F}"/>
              </a:ext>
            </a:extLst>
          </p:cNvPr>
          <p:cNvSpPr/>
          <p:nvPr/>
        </p:nvSpPr>
        <p:spPr>
          <a:xfrm rot="10800000">
            <a:off x="6258254" y="5205550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6B9F7677-CD4A-CE96-4F5F-4CB0C3AD48BF}"/>
              </a:ext>
            </a:extLst>
          </p:cNvPr>
          <p:cNvSpPr/>
          <p:nvPr/>
        </p:nvSpPr>
        <p:spPr>
          <a:xfrm>
            <a:off x="5879075" y="5681912"/>
            <a:ext cx="1172599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3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1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matrix_algebra.ipynb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DAD68-0EF2-2F20-C479-E00B1BCF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7" y="1690689"/>
            <a:ext cx="8561905" cy="415238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/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2∙3×3=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𝐸𝑟𝑟𝑜𝑟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8C3BBE6-0C0A-7AC8-CD4C-91379BB1C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294" y="2388476"/>
                <a:ext cx="240424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087B5-6DB8-2757-EC48-BD26732820AB}"/>
              </a:ext>
            </a:extLst>
          </p:cNvPr>
          <p:cNvCxnSpPr>
            <a:cxnSpLocks/>
          </p:cNvCxnSpPr>
          <p:nvPr/>
        </p:nvCxnSpPr>
        <p:spPr>
          <a:xfrm>
            <a:off x="655057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B19F1B-A140-DE4F-38B5-1D0E2864005F}"/>
              </a:ext>
            </a:extLst>
          </p:cNvPr>
          <p:cNvCxnSpPr>
            <a:cxnSpLocks/>
          </p:cNvCxnSpPr>
          <p:nvPr/>
        </p:nvCxnSpPr>
        <p:spPr>
          <a:xfrm>
            <a:off x="7246885" y="1868214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0421A0-EC79-7365-8828-CA1541C35FBE}"/>
              </a:ext>
            </a:extLst>
          </p:cNvPr>
          <p:cNvSpPr txBox="1"/>
          <p:nvPr/>
        </p:nvSpPr>
        <p:spPr>
          <a:xfrm>
            <a:off x="5179306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0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(b)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F58A65-8911-E243-AA17-0D826E2FB9D8}"/>
              </a:ext>
            </a:extLst>
          </p:cNvPr>
          <p:cNvSpPr txBox="1"/>
          <p:nvPr/>
        </p:nvSpPr>
        <p:spPr>
          <a:xfrm>
            <a:off x="7273929" y="1474492"/>
            <a:ext cx="1344225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Operand 1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03CFA0-46ED-7197-2A8B-8D64826DBFD7}"/>
              </a:ext>
            </a:extLst>
          </p:cNvPr>
          <p:cNvSpPr txBox="1"/>
          <p:nvPr/>
        </p:nvSpPr>
        <p:spPr>
          <a:xfrm>
            <a:off x="7082660" y="2984721"/>
            <a:ext cx="1333170" cy="646331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Dimension 0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39ED29-3526-1A18-7460-DF563DE7C42F}"/>
              </a:ext>
            </a:extLst>
          </p:cNvPr>
          <p:cNvCxnSpPr>
            <a:cxnSpLocks/>
          </p:cNvCxnSpPr>
          <p:nvPr/>
        </p:nvCxnSpPr>
        <p:spPr>
          <a:xfrm>
            <a:off x="7044561" y="2704528"/>
            <a:ext cx="0" cy="583324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6F8A0D3E-32D1-3BCA-E0A9-97057E0C9696}"/>
              </a:ext>
            </a:extLst>
          </p:cNvPr>
          <p:cNvSpPr/>
          <p:nvPr/>
        </p:nvSpPr>
        <p:spPr>
          <a:xfrm rot="10800000">
            <a:off x="6714800" y="2235341"/>
            <a:ext cx="36786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5179B0-2356-92A6-235D-D22F30E8495C}"/>
              </a:ext>
            </a:extLst>
          </p:cNvPr>
          <p:cNvSpPr/>
          <p:nvPr/>
        </p:nvSpPr>
        <p:spPr>
          <a:xfrm>
            <a:off x="3838903" y="5265583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3461088C-E850-62D1-D7C0-DF322944AA6C}"/>
              </a:ext>
            </a:extLst>
          </p:cNvPr>
          <p:cNvCxnSpPr>
            <a:cxnSpLocks/>
            <a:stCxn id="30" idx="0"/>
            <a:endCxn id="26" idx="3"/>
          </p:cNvCxnSpPr>
          <p:nvPr/>
        </p:nvCxnSpPr>
        <p:spPr>
          <a:xfrm rot="5400000" flipH="1" flipV="1">
            <a:off x="4547775" y="1195205"/>
            <a:ext cx="3467925" cy="4672833"/>
          </a:xfrm>
          <a:prstGeom prst="bentConnector4">
            <a:avLst>
              <a:gd name="adj1" fmla="val 34885"/>
              <a:gd name="adj2" fmla="val 10624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0B6BBAA-2224-5147-2609-23ABBCA32A3B}"/>
              </a:ext>
            </a:extLst>
          </p:cNvPr>
          <p:cNvSpPr/>
          <p:nvPr/>
        </p:nvSpPr>
        <p:spPr>
          <a:xfrm>
            <a:off x="7826101" y="5260750"/>
            <a:ext cx="212835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DD34D5F-B70E-5A4F-5C72-E1C1FCFB5B0C}"/>
              </a:ext>
            </a:extLst>
          </p:cNvPr>
          <p:cNvCxnSpPr>
            <a:cxnSpLocks/>
            <a:stCxn id="35" idx="0"/>
            <a:endCxn id="27" idx="3"/>
          </p:cNvCxnSpPr>
          <p:nvPr/>
        </p:nvCxnSpPr>
        <p:spPr>
          <a:xfrm rot="5400000" flipH="1" flipV="1">
            <a:off x="7197743" y="4042664"/>
            <a:ext cx="1952863" cy="483311"/>
          </a:xfrm>
          <a:prstGeom prst="bentConnector4">
            <a:avLst>
              <a:gd name="adj1" fmla="val 41726"/>
              <a:gd name="adj2" fmla="val 147299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Curved Up 39">
            <a:extLst>
              <a:ext uri="{FF2B5EF4-FFF2-40B4-BE49-F238E27FC236}">
                <a16:creationId xmlns:a16="http://schemas.microsoft.com/office/drawing/2014/main" id="{BB7E58B3-86DE-51FE-02A7-10A55D6C94EF}"/>
              </a:ext>
            </a:extLst>
          </p:cNvPr>
          <p:cNvSpPr/>
          <p:nvPr/>
        </p:nvSpPr>
        <p:spPr>
          <a:xfrm>
            <a:off x="5143504" y="5745065"/>
            <a:ext cx="2157409" cy="4229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FE4EFF-8E60-838A-7D4A-D01C542580FA}"/>
              </a:ext>
            </a:extLst>
          </p:cNvPr>
          <p:cNvSpPr txBox="1"/>
          <p:nvPr/>
        </p:nvSpPr>
        <p:spPr>
          <a:xfrm>
            <a:off x="1125267" y="6018208"/>
            <a:ext cx="3515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Generalized Universal Function API</a:t>
            </a:r>
            <a:r>
              <a:rPr lang="en-US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95CB7B9-A4F5-38B2-FCF6-939E872E0FDD}"/>
              </a:ext>
            </a:extLst>
          </p:cNvPr>
          <p:cNvSpPr/>
          <p:nvPr/>
        </p:nvSpPr>
        <p:spPr>
          <a:xfrm>
            <a:off x="370490" y="5508483"/>
            <a:ext cx="717331" cy="2365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9740C34-5334-EC24-6376-0025187978F8}"/>
              </a:ext>
            </a:extLst>
          </p:cNvPr>
          <p:cNvCxnSpPr>
            <a:cxnSpLocks/>
            <a:stCxn id="43" idx="2"/>
            <a:endCxn id="42" idx="1"/>
          </p:cNvCxnSpPr>
          <p:nvPr/>
        </p:nvCxnSpPr>
        <p:spPr>
          <a:xfrm rot="16200000" flipH="1">
            <a:off x="698307" y="5775913"/>
            <a:ext cx="457809" cy="39611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FFCA77A-F63F-394A-1571-9C09EA541A23}"/>
              </a:ext>
            </a:extLst>
          </p:cNvPr>
          <p:cNvSpPr/>
          <p:nvPr/>
        </p:nvSpPr>
        <p:spPr>
          <a:xfrm>
            <a:off x="796159" y="2617076"/>
            <a:ext cx="1575570" cy="236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F6A5164-2AEF-598B-4224-63C4EC756942}"/>
              </a:ext>
            </a:extLst>
          </p:cNvPr>
          <p:cNvCxnSpPr>
            <a:stCxn id="2" idx="3"/>
            <a:endCxn id="20" idx="1"/>
          </p:cNvCxnSpPr>
          <p:nvPr/>
        </p:nvCxnSpPr>
        <p:spPr>
          <a:xfrm flipV="1">
            <a:off x="2371729" y="2573142"/>
            <a:ext cx="3805565" cy="162225"/>
          </a:xfrm>
          <a:prstGeom prst="bentConnector3">
            <a:avLst>
              <a:gd name="adj1" fmla="val 8086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87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5" grpId="0" animBg="1"/>
      <p:bldP spid="40" grpId="0" animBg="1"/>
      <p:bldP spid="42" grpId="0"/>
      <p:bldP spid="43" grpId="0" animBg="1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22162" cy="43686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linear algebra, the </a:t>
            </a:r>
            <a:r>
              <a:rPr lang="en-US" sz="2400" b="1" dirty="0">
                <a:solidFill>
                  <a:srgbClr val="FF0000"/>
                </a:solidFill>
              </a:rPr>
              <a:t>determinant</a:t>
            </a:r>
            <a:r>
              <a:rPr lang="en-US" sz="2400" dirty="0"/>
              <a:t> is a value that can be computed from the elements of a </a:t>
            </a:r>
            <a:r>
              <a:rPr lang="en-US" sz="2400" b="1" dirty="0"/>
              <a:t>square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determinant can be used: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solve a </a:t>
            </a:r>
            <a:r>
              <a:rPr lang="en-US" sz="2000" dirty="0">
                <a:solidFill>
                  <a:srgbClr val="0070C0"/>
                </a:solidFill>
              </a:rPr>
              <a:t>system of linear equations </a:t>
            </a:r>
            <a:r>
              <a:rPr lang="en-US" sz="2000" dirty="0"/>
              <a:t>when those equations are represented by a matrix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find the </a:t>
            </a:r>
            <a:r>
              <a:rPr lang="en-US" sz="2000" dirty="0">
                <a:solidFill>
                  <a:srgbClr val="0070C0"/>
                </a:solidFill>
              </a:rPr>
              <a:t>Jacobian</a:t>
            </a:r>
            <a:r>
              <a:rPr lang="en-US" sz="2000" dirty="0"/>
              <a:t> of the matrix of all first-order partial derivatives of a vector-valued function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calculate the </a:t>
            </a:r>
            <a:r>
              <a:rPr lang="en-US" sz="2000" dirty="0">
                <a:solidFill>
                  <a:srgbClr val="0070C0"/>
                </a:solidFill>
              </a:rPr>
              <a:t>characteristic polynomial </a:t>
            </a:r>
            <a:r>
              <a:rPr lang="en-US" sz="2000" dirty="0"/>
              <a:t>of a matrix which is essential for eigenvalue problems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To express the signed </a:t>
            </a:r>
            <a:r>
              <a:rPr lang="en-US" sz="2000" i="1" dirty="0"/>
              <a:t>n</a:t>
            </a:r>
            <a:r>
              <a:rPr lang="en-US" sz="2000" dirty="0"/>
              <a:t>-dimensional volumes of </a:t>
            </a:r>
            <a:r>
              <a:rPr lang="en-US" sz="2000" i="1" dirty="0">
                <a:solidFill>
                  <a:srgbClr val="0070C0"/>
                </a:solidFill>
              </a:rPr>
              <a:t>n</a:t>
            </a:r>
            <a:r>
              <a:rPr lang="en-US" sz="2000" dirty="0">
                <a:solidFill>
                  <a:srgbClr val="0070C0"/>
                </a:solidFill>
              </a:rPr>
              <a:t>-dimensional parallelepipeds</a:t>
            </a:r>
            <a:r>
              <a:rPr lang="en-US" sz="2000" dirty="0"/>
              <a:t> in analytic geometry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282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96DF9CA-9C7C-43CD-A6DF-C6BB973BC101}"/>
              </a:ext>
            </a:extLst>
          </p:cNvPr>
          <p:cNvGrpSpPr/>
          <p:nvPr/>
        </p:nvGrpSpPr>
        <p:grpSpPr>
          <a:xfrm>
            <a:off x="2084524" y="3579925"/>
            <a:ext cx="4974952" cy="665432"/>
            <a:chOff x="2084524" y="3579925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/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085F7C4-6A2C-47B6-8A7A-F0F09AB27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3587299"/>
                  <a:ext cx="4974952" cy="6149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AB53C23-41BF-499F-94DD-DF099920514F}"/>
                </a:ext>
              </a:extLst>
            </p:cNvPr>
            <p:cNvSpPr/>
            <p:nvPr/>
          </p:nvSpPr>
          <p:spPr>
            <a:xfrm>
              <a:off x="2698955" y="357992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8A7AD4-38A9-48FD-899F-812C2EADF477}"/>
                </a:ext>
              </a:extLst>
            </p:cNvPr>
            <p:cNvSpPr/>
            <p:nvPr/>
          </p:nvSpPr>
          <p:spPr>
            <a:xfrm>
              <a:off x="3426542" y="3924333"/>
              <a:ext cx="575187" cy="321024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00B098-642A-48C8-821E-8F14EA618318}"/>
                </a:ext>
              </a:extLst>
            </p:cNvPr>
            <p:cNvCxnSpPr>
              <a:stCxn id="9" idx="5"/>
              <a:endCxn id="10" idx="1"/>
            </p:cNvCxnSpPr>
            <p:nvPr/>
          </p:nvCxnSpPr>
          <p:spPr>
            <a:xfrm>
              <a:off x="3189908" y="3853936"/>
              <a:ext cx="320868" cy="11741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575BC-AF92-4F1F-8B94-BBBF93F05C21}"/>
                </a:ext>
              </a:extLst>
            </p:cNvPr>
            <p:cNvSpPr/>
            <p:nvPr/>
          </p:nvSpPr>
          <p:spPr>
            <a:xfrm>
              <a:off x="4424516" y="3740437"/>
              <a:ext cx="1120878" cy="437942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B5A6F9-DECE-4A90-A35B-70D72ED72594}"/>
              </a:ext>
            </a:extLst>
          </p:cNvPr>
          <p:cNvGrpSpPr/>
          <p:nvPr/>
        </p:nvGrpSpPr>
        <p:grpSpPr>
          <a:xfrm>
            <a:off x="2084524" y="4632267"/>
            <a:ext cx="4974952" cy="665432"/>
            <a:chOff x="2084524" y="4632267"/>
            <a:chExt cx="4974952" cy="665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/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𝑑𝑒𝑡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FCD48D1-E617-4E6E-A841-858F3615A2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4524" y="4635497"/>
                  <a:ext cx="4974952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555727D-07A9-42B8-9182-EF03F63F19BA}"/>
                </a:ext>
              </a:extLst>
            </p:cNvPr>
            <p:cNvSpPr/>
            <p:nvPr/>
          </p:nvSpPr>
          <p:spPr>
            <a:xfrm>
              <a:off x="3443748" y="4632267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B19667-C434-40DF-AA16-EB0A8AEFFC4A}"/>
                </a:ext>
              </a:extLst>
            </p:cNvPr>
            <p:cNvSpPr/>
            <p:nvPr/>
          </p:nvSpPr>
          <p:spPr>
            <a:xfrm>
              <a:off x="2666997" y="4976675"/>
              <a:ext cx="575187" cy="32102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832D68-E2B0-4BF8-AC0C-0337B20DA4FC}"/>
                </a:ext>
              </a:extLst>
            </p:cNvPr>
            <p:cNvCxnSpPr>
              <a:cxnSpLocks/>
              <a:stCxn id="15" idx="3"/>
              <a:endCxn id="16" idx="7"/>
            </p:cNvCxnSpPr>
            <p:nvPr/>
          </p:nvCxnSpPr>
          <p:spPr>
            <a:xfrm flipH="1">
              <a:off x="3157950" y="4906278"/>
              <a:ext cx="370032" cy="11741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0CA276-83E7-44F5-8A2A-66A751DA605F}"/>
                </a:ext>
              </a:extLst>
            </p:cNvPr>
            <p:cNvSpPr/>
            <p:nvPr/>
          </p:nvSpPr>
          <p:spPr>
            <a:xfrm>
              <a:off x="5891981" y="4792779"/>
              <a:ext cx="1120878" cy="4379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04D9729-3849-4190-A39E-20D62554F7E5}"/>
              </a:ext>
            </a:extLst>
          </p:cNvPr>
          <p:cNvSpPr/>
          <p:nvPr/>
        </p:nvSpPr>
        <p:spPr>
          <a:xfrm>
            <a:off x="5598165" y="3801022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C530B70-537B-4CEE-AF10-20B80E07659C}"/>
              </a:ext>
            </a:extLst>
          </p:cNvPr>
          <p:cNvSpPr/>
          <p:nvPr/>
        </p:nvSpPr>
        <p:spPr>
          <a:xfrm rot="3297557">
            <a:off x="5257048" y="2324054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2 x 2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/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85F7C4-6A2C-47B6-8A7A-F0F09AB27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24" y="3587299"/>
                <a:ext cx="4974952" cy="6149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/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𝑑𝑒𝑡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∙4=16−12=4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F41C9D-21C4-445B-81B2-BC5DB002D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384" y="4764696"/>
                <a:ext cx="5428217" cy="613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/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D9012C-7318-4198-A867-C6D4C2319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7" y="2516024"/>
                <a:ext cx="5795433" cy="614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514FC6-FC29-4256-BD5A-B53CFDEC9EBA}"/>
              </a:ext>
            </a:extLst>
          </p:cNvPr>
          <p:cNvSpPr/>
          <p:nvPr/>
        </p:nvSpPr>
        <p:spPr>
          <a:xfrm>
            <a:off x="4661640" y="4988269"/>
            <a:ext cx="258096" cy="2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83D30A-4439-4849-AB21-FD086B9D966D}"/>
              </a:ext>
            </a:extLst>
          </p:cNvPr>
          <p:cNvGrpSpPr/>
          <p:nvPr/>
        </p:nvGrpSpPr>
        <p:grpSpPr>
          <a:xfrm>
            <a:off x="3024444" y="4924698"/>
            <a:ext cx="280219" cy="280219"/>
            <a:chOff x="3033969" y="4937398"/>
            <a:chExt cx="280219" cy="28021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C49A4DF-CDBE-42C4-BF70-D9235A5CB242}"/>
                </a:ext>
              </a:extLst>
            </p:cNvPr>
            <p:cNvCxnSpPr>
              <a:cxnSpLocks/>
            </p:cNvCxnSpPr>
            <p:nvPr/>
          </p:nvCxnSpPr>
          <p:spPr>
            <a:xfrm>
              <a:off x="3033969" y="4955833"/>
              <a:ext cx="280219" cy="243349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5032781-2500-44A1-8A48-C34E41A0D4D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021269" y="4955833"/>
              <a:ext cx="280219" cy="24334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A891E33-1A11-449A-8F1E-73588939D88E}"/>
              </a:ext>
            </a:extLst>
          </p:cNvPr>
          <p:cNvSpPr/>
          <p:nvPr/>
        </p:nvSpPr>
        <p:spPr>
          <a:xfrm>
            <a:off x="7278329" y="4902576"/>
            <a:ext cx="368710" cy="365125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E731C-A811-4389-8EE1-89E7822DA726}"/>
              </a:ext>
            </a:extLst>
          </p:cNvPr>
          <p:cNvGrpSpPr/>
          <p:nvPr/>
        </p:nvGrpSpPr>
        <p:grpSpPr>
          <a:xfrm>
            <a:off x="5733209" y="1650100"/>
            <a:ext cx="2095510" cy="718834"/>
            <a:chOff x="5733210" y="1792826"/>
            <a:chExt cx="2095510" cy="7188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/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𝐵𝑎𝑠𝑖𝑠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𝑉𝑒𝑐𝑡𝑜𝑟𝑠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B57B3BA-C15E-441A-A7E9-B7DC700A2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10" y="1792826"/>
                  <a:ext cx="2095510" cy="291811"/>
                </a:xfrm>
                <a:prstGeom prst="rect">
                  <a:avLst/>
                </a:prstGeom>
                <a:blipFill>
                  <a:blip r:embed="rId5"/>
                  <a:stretch>
                    <a:fillRect l="-2326" t="-18750" r="-1511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A6DE40-523E-4FEF-BE72-526D67754D0D}"/>
                </a:ext>
              </a:extLst>
            </p:cNvPr>
            <p:cNvSpPr txBox="1"/>
            <p:nvPr/>
          </p:nvSpPr>
          <p:spPr>
            <a:xfrm>
              <a:off x="5851817" y="2142328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Unit</a:t>
              </a:r>
              <a:r>
                <a:rPr lang="en-US" dirty="0">
                  <a:solidFill>
                    <a:srgbClr val="7030A0"/>
                  </a:solidFill>
                </a:rPr>
                <a:t> Vectors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E5664B-B5F0-473F-8E29-B80D6B20DB2C}"/>
              </a:ext>
            </a:extLst>
          </p:cNvPr>
          <p:cNvGrpSpPr/>
          <p:nvPr/>
        </p:nvGrpSpPr>
        <p:grpSpPr>
          <a:xfrm>
            <a:off x="5114442" y="4012344"/>
            <a:ext cx="3270142" cy="1036336"/>
            <a:chOff x="5114442" y="3815910"/>
            <a:chExt cx="3270142" cy="10363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/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9CE3DE2-2114-4BF3-8294-C00AB0E04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8921" y="3815910"/>
                  <a:ext cx="2490938" cy="320088"/>
                </a:xfrm>
                <a:prstGeom prst="rect">
                  <a:avLst/>
                </a:prstGeom>
                <a:blipFill>
                  <a:blip r:embed="rId6"/>
                  <a:stretch>
                    <a:fillRect l="-1956" t="-32075" r="-1222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34CAFD-C185-4E1D-9275-0A2D75BB9283}"/>
                </a:ext>
              </a:extLst>
            </p:cNvPr>
            <p:cNvSpPr txBox="1"/>
            <p:nvPr/>
          </p:nvSpPr>
          <p:spPr>
            <a:xfrm>
              <a:off x="5114442" y="4205915"/>
              <a:ext cx="3270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Vectors</a:t>
              </a:r>
              <a:r>
                <a:rPr lang="en-US" dirty="0">
                  <a:solidFill>
                    <a:srgbClr val="7030A0"/>
                  </a:solidFill>
                </a:rPr>
                <a:t> are basis independent,</a:t>
              </a:r>
            </a:p>
            <a:p>
              <a:pPr algn="ctr"/>
              <a:r>
                <a:rPr lang="en-US" i="1" dirty="0">
                  <a:solidFill>
                    <a:srgbClr val="7030A0"/>
                  </a:solidFill>
                </a:rPr>
                <a:t>components</a:t>
              </a:r>
              <a:r>
                <a:rPr lang="en-US" dirty="0">
                  <a:solidFill>
                    <a:srgbClr val="7030A0"/>
                  </a:solidFill>
                </a:rPr>
                <a:t> are not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71F25A-CA86-4077-9B63-2C75729549D1}"/>
              </a:ext>
            </a:extLst>
          </p:cNvPr>
          <p:cNvGrpSpPr/>
          <p:nvPr/>
        </p:nvGrpSpPr>
        <p:grpSpPr>
          <a:xfrm>
            <a:off x="5585510" y="2722920"/>
            <a:ext cx="2357761" cy="958754"/>
            <a:chOff x="5585510" y="2791785"/>
            <a:chExt cx="2357761" cy="958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/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𝐶𝑜𝑚𝑝𝑜𝑛𝑒𝑛𝑡𝑠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9DF0F0E-8A88-44A1-ABE3-A8614D032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510" y="2791785"/>
                  <a:ext cx="2357761" cy="302455"/>
                </a:xfrm>
                <a:prstGeom prst="rect">
                  <a:avLst/>
                </a:prstGeom>
                <a:blipFill>
                  <a:blip r:embed="rId7"/>
                  <a:stretch>
                    <a:fillRect l="-2326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/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How much of each basis makes up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759E4F5-3B6C-47A0-9C6A-EB50696B1D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786" y="3104208"/>
                  <a:ext cx="2091454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5660" r="-524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561BC4-2165-45CD-90A7-5E3628BBDA90}"/>
              </a:ext>
            </a:extLst>
          </p:cNvPr>
          <p:cNvGrpSpPr/>
          <p:nvPr/>
        </p:nvGrpSpPr>
        <p:grpSpPr>
          <a:xfrm>
            <a:off x="5328868" y="5402666"/>
            <a:ext cx="2938561" cy="968200"/>
            <a:chOff x="5328868" y="5402666"/>
            <a:chExt cx="2938561" cy="968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/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𝑁𝑜𝑟𝑚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ACC500D-E63C-4C7D-BF32-541E6156C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868" y="5402666"/>
                  <a:ext cx="2938561" cy="56368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/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basis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AE4E84-136C-4DFB-9DC0-FCE34A88B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1816" y="5986722"/>
                  <a:ext cx="1855508" cy="384144"/>
                </a:xfrm>
                <a:prstGeom prst="rect">
                  <a:avLst/>
                </a:prstGeom>
                <a:blipFill>
                  <a:blip r:embed="rId10"/>
                  <a:stretch>
                    <a:fillRect t="-3175" r="-1645" b="-253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EC20AC8-A486-4210-9AF4-DE1E782CE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534" y="1329848"/>
            <a:ext cx="4278323" cy="40483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45803E-10C8-47D1-A060-3FFC4F58253C}"/>
              </a:ext>
            </a:extLst>
          </p:cNvPr>
          <p:cNvCxnSpPr>
            <a:cxnSpLocks/>
          </p:cNvCxnSpPr>
          <p:nvPr/>
        </p:nvCxnSpPr>
        <p:spPr>
          <a:xfrm flipH="1">
            <a:off x="7943271" y="3617317"/>
            <a:ext cx="135255" cy="4944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9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CF1BD8-13A1-43E0-BEB1-B836ADC4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F20F8747-94C2-406B-A548-8193DBFC6F49}"/>
              </a:ext>
            </a:extLst>
          </p:cNvPr>
          <p:cNvSpPr/>
          <p:nvPr/>
        </p:nvSpPr>
        <p:spPr>
          <a:xfrm rot="3297557">
            <a:off x="788288" y="3656041"/>
            <a:ext cx="508820" cy="170219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76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/>
          <p:nvPr/>
        </p:nvCxnSpPr>
        <p:spPr>
          <a:xfrm>
            <a:off x="5066071" y="2654710"/>
            <a:ext cx="1334729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2494198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</p:cNvCxnSpPr>
          <p:nvPr/>
        </p:nvCxnSpPr>
        <p:spPr>
          <a:xfrm>
            <a:off x="4778477" y="2815222"/>
            <a:ext cx="0" cy="680979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815222"/>
            <a:ext cx="1251761" cy="7391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54E1AA-8EB0-43E9-9FDF-5C712DF42F42}"/>
              </a:ext>
            </a:extLst>
          </p:cNvPr>
          <p:cNvSpPr/>
          <p:nvPr/>
        </p:nvSpPr>
        <p:spPr>
          <a:xfrm>
            <a:off x="1771105" y="4116567"/>
            <a:ext cx="575187" cy="321024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8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0" y="2995199"/>
            <a:ext cx="1391880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3" y="2840341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4778477" y="3161365"/>
            <a:ext cx="0" cy="3348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9" y="2466103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C73A88-A6D5-40DA-83BA-C57738969A4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6" y="2480386"/>
            <a:ext cx="1" cy="35995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CA74838-F10C-4042-8BF3-E8C7AB458B5B}"/>
              </a:ext>
            </a:extLst>
          </p:cNvPr>
          <p:cNvSpPr/>
          <p:nvPr/>
        </p:nvSpPr>
        <p:spPr>
          <a:xfrm>
            <a:off x="5206189" y="3188076"/>
            <a:ext cx="1251761" cy="3599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7AC1406-59A8-4D27-9C85-E0A375EDB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CC660573-6262-4566-884B-896CE8B2E597}"/>
              </a:ext>
            </a:extLst>
          </p:cNvPr>
          <p:cNvSpPr/>
          <p:nvPr/>
        </p:nvSpPr>
        <p:spPr>
          <a:xfrm>
            <a:off x="4016476" y="4114063"/>
            <a:ext cx="575187" cy="32102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2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3 x 3 </a:t>
            </a:r>
            <a:r>
              <a:rPr lang="en-US" sz="2400" dirty="0"/>
              <a:t>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/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F2730C-FA95-405D-8ED0-A2A6CA06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869" y="2506412"/>
                <a:ext cx="4230261" cy="9775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/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3C9269-60AC-4ADC-AB5B-37BE47C63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74" y="3892449"/>
                <a:ext cx="7380610" cy="616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67BB09-A2DB-42D1-980D-450EC19C55E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066071" y="3353211"/>
            <a:ext cx="13918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CC37806-4B44-4855-8587-977137CF28F9}"/>
              </a:ext>
            </a:extLst>
          </p:cNvPr>
          <p:cNvSpPr/>
          <p:nvPr/>
        </p:nvSpPr>
        <p:spPr>
          <a:xfrm>
            <a:off x="4490884" y="3202117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760B1E-D3E6-4E61-8604-F3344F1E967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8477" y="2535003"/>
            <a:ext cx="1" cy="667114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2E49E6-3584-48E4-A0BA-8CAA3233BCE8}"/>
              </a:ext>
            </a:extLst>
          </p:cNvPr>
          <p:cNvSpPr/>
          <p:nvPr/>
        </p:nvSpPr>
        <p:spPr>
          <a:xfrm>
            <a:off x="5206181" y="2453272"/>
            <a:ext cx="1251761" cy="739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268F1C-772A-4542-9B68-FE51E655B363}"/>
              </a:ext>
            </a:extLst>
          </p:cNvPr>
          <p:cNvSpPr/>
          <p:nvPr/>
        </p:nvSpPr>
        <p:spPr>
          <a:xfrm>
            <a:off x="6265603" y="4114063"/>
            <a:ext cx="575187" cy="32102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29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/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Notice the definition of  determinant is inherently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recursive</a:t>
                </a:r>
                <a:r>
                  <a:rPr lang="en-US" sz="2000" dirty="0"/>
                  <a:t>:</a:t>
                </a:r>
              </a:p>
              <a:p>
                <a:pPr algn="ctr"/>
                <a:r>
                  <a:rPr lang="en-US" sz="2000" dirty="0"/>
                  <a:t>The determinant of a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matrix is calculated from the determinants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reduced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000" dirty="0"/>
                  <a:t> of size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)×(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</a:t>
                </a:r>
              </a:p>
              <a:p>
                <a:pPr algn="ctr"/>
                <a:r>
                  <a:rPr lang="en-US" sz="2000" dirty="0">
                    <a:solidFill>
                      <a:srgbClr val="00B050"/>
                    </a:solidFill>
                  </a:rPr>
                  <a:t>and so on and so on</a:t>
                </a:r>
                <a:r>
                  <a:rPr lang="en-US" sz="2000" dirty="0"/>
                  <a:t>, getting down to simple 2 x 2 matrices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33C23D-5FE4-449D-AEDA-C727D40A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08" y="4888216"/>
                <a:ext cx="6912385" cy="1323439"/>
              </a:xfrm>
              <a:prstGeom prst="rect">
                <a:avLst/>
              </a:prstGeom>
              <a:blipFill>
                <a:blip r:embed="rId3"/>
                <a:stretch>
                  <a:fillRect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648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42" y="2099314"/>
            <a:ext cx="7675517" cy="25634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3647" y="1633418"/>
            <a:ext cx="5896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Calculating the Determinant of a </a:t>
            </a:r>
            <a:r>
              <a:rPr lang="en-US" sz="2400" b="1" dirty="0"/>
              <a:t>4 x 4</a:t>
            </a:r>
            <a:r>
              <a:rPr lang="en-US" sz="2400" dirty="0"/>
              <a:t> Matrix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33C23D-5FE4-449D-AEDA-C727D40A44A9}"/>
              </a:ext>
            </a:extLst>
          </p:cNvPr>
          <p:cNvSpPr txBox="1"/>
          <p:nvPr/>
        </p:nvSpPr>
        <p:spPr>
          <a:xfrm>
            <a:off x="1300238" y="4861658"/>
            <a:ext cx="31685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smaller matrices, where a row and column has been removed, are called the </a:t>
            </a:r>
            <a:r>
              <a:rPr lang="en-US" sz="2000" b="1" dirty="0"/>
              <a:t>cofactors</a:t>
            </a:r>
            <a:r>
              <a:rPr lang="en-US" sz="2000" dirty="0"/>
              <a:t> of the original (larger)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AF7B-0091-436D-B968-60BC833511C5}"/>
              </a:ext>
            </a:extLst>
          </p:cNvPr>
          <p:cNvSpPr txBox="1"/>
          <p:nvPr/>
        </p:nvSpPr>
        <p:spPr>
          <a:xfrm>
            <a:off x="5176606" y="4861658"/>
            <a:ext cx="3168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Notice the sign in front of each cofactor </a:t>
            </a:r>
            <a:r>
              <a:rPr lang="en-US" sz="2000" b="1" dirty="0"/>
              <a:t>alternates</a:t>
            </a:r>
            <a:r>
              <a:rPr lang="en-US" sz="2000" dirty="0"/>
              <a:t> from positive (+1) to negative (-1)</a:t>
            </a:r>
          </a:p>
        </p:txBody>
      </p:sp>
    </p:spTree>
    <p:extLst>
      <p:ext uri="{BB962C8B-B14F-4D97-AF65-F5344CB8AC3E}">
        <p14:creationId xmlns:p14="http://schemas.microsoft.com/office/powerpoint/2010/main" val="1399501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matrix_algebra.ipynb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55ABB-BBFB-6FB2-0A92-510B05C69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19" y="1947108"/>
            <a:ext cx="5304762" cy="3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5188618" y="2537646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6323731" y="3275197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6843996" y="350893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969E39-88E1-25C1-0CE8-3DD604D42308}"/>
              </a:ext>
            </a:extLst>
          </p:cNvPr>
          <p:cNvGrpSpPr/>
          <p:nvPr/>
        </p:nvGrpSpPr>
        <p:grpSpPr>
          <a:xfrm>
            <a:off x="3425510" y="4148356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3FDD244-DDAA-BA4C-196A-1E595D5999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E5DCB8-10ED-8EC5-B71D-4EE10CC992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A96CDC-ABA6-EC00-A2D6-BFB60163D4C2}"/>
              </a:ext>
            </a:extLst>
          </p:cNvPr>
          <p:cNvGrpSpPr/>
          <p:nvPr/>
        </p:nvGrpSpPr>
        <p:grpSpPr>
          <a:xfrm>
            <a:off x="4670990" y="4775549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7380D54-739C-28BC-DD51-5DCE9B45CE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A22BFA8-32ED-5138-37E8-B440A5B46CA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2C9FF4-2EF2-EF61-FB68-D4CE30F7B309}"/>
              </a:ext>
            </a:extLst>
          </p:cNvPr>
          <p:cNvGrpSpPr/>
          <p:nvPr/>
        </p:nvGrpSpPr>
        <p:grpSpPr>
          <a:xfrm>
            <a:off x="2889482" y="5235240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955B81-ABED-0706-D4DE-2AA5EFC5E5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AB7AD08-C94D-4BDB-FB2D-22114BF98B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A24F2FD-56FB-C2C4-20AF-A698089A9F34}"/>
              </a:ext>
            </a:extLst>
          </p:cNvPr>
          <p:cNvSpPr/>
          <p:nvPr/>
        </p:nvSpPr>
        <p:spPr>
          <a:xfrm>
            <a:off x="4193628" y="3342290"/>
            <a:ext cx="1688164" cy="2286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7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98326B-5167-CD40-B3E5-5EEF33AB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5" y="1472392"/>
            <a:ext cx="4922376" cy="3913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matrix_algebra.ipynb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83574-7B52-39B4-6824-ABA722BF939A}"/>
              </a:ext>
            </a:extLst>
          </p:cNvPr>
          <p:cNvGrpSpPr/>
          <p:nvPr/>
        </p:nvGrpSpPr>
        <p:grpSpPr>
          <a:xfrm>
            <a:off x="4033684" y="291110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DE610BB-3697-DC6C-68AA-662A79287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ECC6A-2A20-3767-5972-93F66C030D0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E5A658-E744-E40B-3F94-56A343BF16B1}"/>
              </a:ext>
            </a:extLst>
          </p:cNvPr>
          <p:cNvGrpSpPr/>
          <p:nvPr/>
        </p:nvGrpSpPr>
        <p:grpSpPr>
          <a:xfrm>
            <a:off x="5196248" y="455220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5F5C4D9-7B79-D9DE-9FAA-053B66C49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C3C914-DC2B-9630-C14D-96CAD15019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2E745B-D45F-2647-D214-B4239ACA54E7}"/>
              </a:ext>
            </a:extLst>
          </p:cNvPr>
          <p:cNvGrpSpPr/>
          <p:nvPr/>
        </p:nvGrpSpPr>
        <p:grpSpPr>
          <a:xfrm>
            <a:off x="3952027" y="5020748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384587-6AF0-7690-13C9-E493BD4700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1F6A64B-7D74-5423-6E31-36D7E492C7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0DC97E2-A5F2-5E64-FB1B-536C34657746}"/>
              </a:ext>
            </a:extLst>
          </p:cNvPr>
          <p:cNvSpPr/>
          <p:nvPr/>
        </p:nvSpPr>
        <p:spPr>
          <a:xfrm>
            <a:off x="2317531" y="4627179"/>
            <a:ext cx="938048" cy="22859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EF521D-A024-7465-AD96-FFA0E4DC0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27" y="2973470"/>
            <a:ext cx="4763419" cy="3157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4B0113F-E56C-A81E-DCBF-6E0D3C5F9C36}"/>
              </a:ext>
            </a:extLst>
          </p:cNvPr>
          <p:cNvSpPr/>
          <p:nvPr/>
        </p:nvSpPr>
        <p:spPr>
          <a:xfrm>
            <a:off x="6457950" y="5020748"/>
            <a:ext cx="2057400" cy="995516"/>
          </a:xfrm>
          <a:prstGeom prst="wedgeRoundRectCallout">
            <a:avLst>
              <a:gd name="adj1" fmla="val -81085"/>
              <a:gd name="adj2" fmla="val 41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Determinants can get quite large!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58D4C03-D55B-BAF3-65C1-69AE88C2BF28}"/>
              </a:ext>
            </a:extLst>
          </p:cNvPr>
          <p:cNvSpPr/>
          <p:nvPr/>
        </p:nvSpPr>
        <p:spPr>
          <a:xfrm>
            <a:off x="4468699" y="5843588"/>
            <a:ext cx="1301070" cy="235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2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Determinant of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1CC8FF-752B-4D78-8B7A-309D4FE22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09"/>
          <a:stretch/>
        </p:blipFill>
        <p:spPr>
          <a:xfrm>
            <a:off x="934537" y="1428214"/>
            <a:ext cx="7159664" cy="47987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49DF83-889E-4D9F-BFB6-EFBBEAACDDC5}"/>
              </a:ext>
            </a:extLst>
          </p:cNvPr>
          <p:cNvSpPr/>
          <p:nvPr/>
        </p:nvSpPr>
        <p:spPr>
          <a:xfrm>
            <a:off x="1855661" y="5372100"/>
            <a:ext cx="1455098" cy="358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6ADB401-5F7D-4658-8786-548BD4C201A0}"/>
              </a:ext>
            </a:extLst>
          </p:cNvPr>
          <p:cNvSpPr/>
          <p:nvPr/>
        </p:nvSpPr>
        <p:spPr>
          <a:xfrm>
            <a:off x="4231883" y="5615321"/>
            <a:ext cx="2057400" cy="995516"/>
          </a:xfrm>
          <a:prstGeom prst="wedgeRoundRectCallout">
            <a:avLst>
              <a:gd name="adj1" fmla="val -96411"/>
              <a:gd name="adj2" fmla="val -5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Always seek independent confirmation!</a:t>
            </a:r>
          </a:p>
        </p:txBody>
      </p:sp>
    </p:spTree>
    <p:extLst>
      <p:ext uri="{BB962C8B-B14F-4D97-AF65-F5344CB8AC3E}">
        <p14:creationId xmlns:p14="http://schemas.microsoft.com/office/powerpoint/2010/main" val="279217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Inversion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057EC-654F-4928-8CA8-FF49FCBD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75"/>
          <a:stretch/>
        </p:blipFill>
        <p:spPr>
          <a:xfrm>
            <a:off x="2342906" y="1462533"/>
            <a:ext cx="4458188" cy="20377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/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8C705C-4598-402E-ACC0-3FEE8466B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599" y="4532309"/>
                <a:ext cx="1271567" cy="5175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10A9673-E736-4E9C-9D8F-561E7BECD3D4}"/>
              </a:ext>
            </a:extLst>
          </p:cNvPr>
          <p:cNvSpPr txBox="1"/>
          <p:nvPr/>
        </p:nvSpPr>
        <p:spPr>
          <a:xfrm>
            <a:off x="2389042" y="4064681"/>
            <a:ext cx="186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Matrix Division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D0B126-1779-4F08-AD66-47BE1B050AA3}"/>
              </a:ext>
            </a:extLst>
          </p:cNvPr>
          <p:cNvSpPr txBox="1"/>
          <p:nvPr/>
        </p:nvSpPr>
        <p:spPr>
          <a:xfrm>
            <a:off x="5380780" y="3957697"/>
            <a:ext cx="1865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Solve System of Linear Equations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C9E844-3DAE-4608-8CB6-813892A39351}"/>
              </a:ext>
            </a:extLst>
          </p:cNvPr>
          <p:cNvSpPr txBox="1"/>
          <p:nvPr/>
        </p:nvSpPr>
        <p:spPr>
          <a:xfrm>
            <a:off x="7106880" y="1881246"/>
            <a:ext cx="140847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Non-square matrices are not directly invertible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/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7D4AB2-885C-42A6-8B90-360E94A08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4679342"/>
                <a:ext cx="971997" cy="276999"/>
              </a:xfrm>
              <a:prstGeom prst="rect">
                <a:avLst/>
              </a:prstGeom>
              <a:blipFill>
                <a:blip r:embed="rId5"/>
                <a:stretch>
                  <a:fillRect l="-5000" r="-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/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3DA0A5-37FA-43AB-8ED0-B2B29CD13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103444"/>
                <a:ext cx="2263120" cy="276999"/>
              </a:xfrm>
              <a:prstGeom prst="rect">
                <a:avLst/>
              </a:prstGeom>
              <a:blipFill>
                <a:blip r:embed="rId6"/>
                <a:stretch>
                  <a:fillRect l="-1887"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/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EDF79-4F05-414E-BB35-5EA954FC3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221" y="5865538"/>
                <a:ext cx="1516954" cy="276999"/>
              </a:xfrm>
              <a:prstGeom prst="rect">
                <a:avLst/>
              </a:prstGeom>
              <a:blipFill>
                <a:blip r:embed="rId7"/>
                <a:stretch>
                  <a:fillRect l="-1606" t="-4348" r="-200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/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0BD742-E2E8-44BB-B472-A7BA28DF7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733" y="6261914"/>
                <a:ext cx="1239442" cy="276999"/>
              </a:xfrm>
              <a:prstGeom prst="rect">
                <a:avLst/>
              </a:prstGeom>
              <a:blipFill>
                <a:blip r:embed="rId8"/>
                <a:stretch>
                  <a:fillRect l="-985" t="-4348" r="-246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/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596CF2-A765-40AF-ADB6-7F8C3C55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55" y="5513224"/>
                <a:ext cx="2263120" cy="276999"/>
              </a:xfrm>
              <a:prstGeom prst="rect">
                <a:avLst/>
              </a:prstGeom>
              <a:blipFill>
                <a:blip r:embed="rId9"/>
                <a:stretch>
                  <a:fillRect t="-4348" r="-21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70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5" grpId="0" animBg="1"/>
      <p:bldP spid="6" grpId="0"/>
      <p:bldP spid="8" grpId="0"/>
      <p:bldP spid="9" grpId="0"/>
      <p:bldP spid="10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Real</a:t>
            </a:r>
            <a:r>
              <a:rPr lang="en-US" sz="3200" dirty="0">
                <a:latin typeface="+mn-lt"/>
              </a:rPr>
              <a:t> Vectors – Addition (Vector + Vector)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/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3DFBD4-E8AA-42A4-837E-CC391ADA9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2674119"/>
                <a:ext cx="1390189" cy="276999"/>
              </a:xfrm>
              <a:prstGeom prst="rect">
                <a:avLst/>
              </a:prstGeom>
              <a:blipFill>
                <a:blip r:embed="rId3"/>
                <a:stretch>
                  <a:fillRect l="-2193" t="-26667" r="-2368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/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5B0E8F-84AD-47B0-8CF7-B4E1B06A6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206308"/>
                <a:ext cx="1365374" cy="276999"/>
              </a:xfrm>
              <a:prstGeom prst="rect">
                <a:avLst/>
              </a:prstGeom>
              <a:blipFill>
                <a:blip r:embed="rId4"/>
                <a:stretch>
                  <a:fillRect l="-4464" t="-26667" r="-2410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/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B5A7EB-0DB2-4F86-8756-AAAFD84C5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627" y="3779471"/>
                <a:ext cx="3193567" cy="276999"/>
              </a:xfrm>
              <a:prstGeom prst="rect">
                <a:avLst/>
              </a:prstGeom>
              <a:blipFill>
                <a:blip r:embed="rId5"/>
                <a:stretch>
                  <a:fillRect l="-573" t="-26667" r="-992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B6D5FF5-AA04-4A2E-9100-0F0D3102C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1778245"/>
            <a:ext cx="4120654" cy="296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2415" t="-2174" r="-531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2361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91379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81238" cy="276999"/>
              </a:xfrm>
              <a:prstGeom prst="rect">
                <a:avLst/>
              </a:prstGeom>
              <a:blipFill>
                <a:blip r:embed="rId7"/>
                <a:stretch>
                  <a:fillRect l="-2235" t="-2222" r="-30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51386" cy="276999"/>
              </a:xfrm>
              <a:prstGeom prst="rect">
                <a:avLst/>
              </a:prstGeom>
              <a:blipFill>
                <a:blip r:embed="rId8"/>
                <a:stretch>
                  <a:fillRect l="-2168" t="-4444" r="-18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6394154" y="5232393"/>
                <a:ext cx="1271567" cy="524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154" y="5232393"/>
                <a:ext cx="1271567" cy="524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14545A-3B2E-44EA-BF46-8B370B31C63D}"/>
              </a:ext>
            </a:extLst>
          </p:cNvPr>
          <p:cNvCxnSpPr>
            <a:stCxn id="4" idx="1"/>
            <a:endCxn id="8" idx="0"/>
          </p:cNvCxnSpPr>
          <p:nvPr/>
        </p:nvCxnSpPr>
        <p:spPr>
          <a:xfrm flipH="1">
            <a:off x="2326366" y="2190821"/>
            <a:ext cx="1608409" cy="10730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EE07DD-A4BA-4397-8A32-CBF4B3E3762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956667" y="2618415"/>
            <a:ext cx="1180358" cy="141385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FB07CC-AC6B-4304-BC16-737A373826F2}"/>
              </a:ext>
            </a:extLst>
          </p:cNvPr>
          <p:cNvCxnSpPr>
            <a:cxnSpLocks/>
          </p:cNvCxnSpPr>
          <p:nvPr/>
        </p:nvCxnSpPr>
        <p:spPr>
          <a:xfrm>
            <a:off x="4171950" y="2618415"/>
            <a:ext cx="1343025" cy="61056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C3388CE-42AD-4B38-9353-AF4C95E8324A}"/>
              </a:ext>
            </a:extLst>
          </p:cNvPr>
          <p:cNvSpPr/>
          <p:nvPr/>
        </p:nvSpPr>
        <p:spPr>
          <a:xfrm>
            <a:off x="6799006" y="5202896"/>
            <a:ext cx="877529" cy="67433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8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052321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4444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2174" r="-5238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/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BEDB821-CC15-4706-A3D3-171CBE788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263847"/>
                <a:ext cx="1260602" cy="276999"/>
              </a:xfrm>
              <a:prstGeom prst="rect">
                <a:avLst/>
              </a:prstGeom>
              <a:blipFill>
                <a:blip r:embed="rId4"/>
                <a:stretch>
                  <a:fillRect l="-6280" t="-2174" r="-144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/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E80DF2-59F0-4348-B453-41C6ABF8FA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306" y="3770208"/>
                <a:ext cx="1135567" cy="4743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/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D6CA2F-BEC7-43C9-9A30-FE01C8E16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559" y="3268077"/>
                <a:ext cx="1985544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/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𝑎𝑒𝑥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31C050-4DA2-485A-9E8E-7697E74A1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29" y="4089903"/>
                <a:ext cx="2149756" cy="276999"/>
              </a:xfrm>
              <a:prstGeom prst="rect">
                <a:avLst/>
              </a:prstGeom>
              <a:blipFill>
                <a:blip r:embed="rId7"/>
                <a:stretch>
                  <a:fillRect l="-2266" t="-2222" r="-311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/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500A6E-2D8D-49AF-812C-DB37AABC7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55" y="4661148"/>
                <a:ext cx="2223301" cy="276999"/>
              </a:xfrm>
              <a:prstGeom prst="rect">
                <a:avLst/>
              </a:prstGeom>
              <a:blipFill>
                <a:blip r:embed="rId8"/>
                <a:stretch>
                  <a:fillRect l="-1099" t="-4444" r="-109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/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6348E6-F5C7-408D-A660-969A40548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696" y="5258610"/>
                <a:ext cx="2967159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5F525-26AB-4768-ABB1-6FF571874AB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2750576" y="2329320"/>
            <a:ext cx="1814500" cy="93452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3C24FE-F840-4661-AE0E-204E16CD04B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045542" y="2643190"/>
            <a:ext cx="1526459" cy="133150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106EC1A-263E-4311-A66F-3866C15B6F87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4697361" y="2643190"/>
            <a:ext cx="1333970" cy="6248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1503FBB-F871-4830-8B2A-0E1BBD71A49A}"/>
              </a:ext>
            </a:extLst>
          </p:cNvPr>
          <p:cNvSpPr/>
          <p:nvPr/>
        </p:nvSpPr>
        <p:spPr>
          <a:xfrm>
            <a:off x="6968613" y="5232393"/>
            <a:ext cx="877529" cy="67433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0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C1B756C-5F3F-45EF-BEDB-026EC888B448}"/>
              </a:ext>
            </a:extLst>
          </p:cNvPr>
          <p:cNvSpPr/>
          <p:nvPr/>
        </p:nvSpPr>
        <p:spPr>
          <a:xfrm>
            <a:off x="5223974" y="4660491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F75DA84-C727-4BFA-8056-F79AAE794D78}"/>
              </a:ext>
            </a:extLst>
          </p:cNvPr>
          <p:cNvSpPr/>
          <p:nvPr/>
        </p:nvSpPr>
        <p:spPr>
          <a:xfrm>
            <a:off x="1711400" y="3643983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F18FED0-30CB-4A4D-B2EE-E78EC0141234}"/>
              </a:ext>
            </a:extLst>
          </p:cNvPr>
          <p:cNvSpPr/>
          <p:nvPr/>
        </p:nvSpPr>
        <p:spPr>
          <a:xfrm>
            <a:off x="1711400" y="4603367"/>
            <a:ext cx="955600" cy="3615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B2E039-C3A6-425A-B6F1-F43E1E81C889}"/>
              </a:ext>
            </a:extLst>
          </p:cNvPr>
          <p:cNvSpPr/>
          <p:nvPr/>
        </p:nvSpPr>
        <p:spPr>
          <a:xfrm>
            <a:off x="3927401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02244-44D0-4270-8FB8-23A9E0722696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1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D28EC950-243A-497F-96BE-FF3CB51A89FC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33A2B0-5AE4-4E1D-8FB2-AD348F8E7FB0}"/>
              </a:ext>
            </a:extLst>
          </p:cNvPr>
          <p:cNvSpPr/>
          <p:nvPr/>
        </p:nvSpPr>
        <p:spPr>
          <a:xfrm>
            <a:off x="4441136" y="2198577"/>
            <a:ext cx="209522" cy="5908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83AAE2-9E79-48AA-AC90-2B5867CE8788}"/>
              </a:ext>
            </a:extLst>
          </p:cNvPr>
          <p:cNvSpPr/>
          <p:nvPr/>
        </p:nvSpPr>
        <p:spPr>
          <a:xfrm>
            <a:off x="5223974" y="3252020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DAC633A-57AD-4360-A2AA-4942C00B39F2}"/>
              </a:ext>
            </a:extLst>
          </p:cNvPr>
          <p:cNvSpPr/>
          <p:nvPr/>
        </p:nvSpPr>
        <p:spPr>
          <a:xfrm>
            <a:off x="1711400" y="3304769"/>
            <a:ext cx="955600" cy="361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8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 animBg="1"/>
      <p:bldP spid="23" grpId="0" animBg="1"/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5D795C0-137D-4071-BDA0-C0296B438EB2}"/>
              </a:ext>
            </a:extLst>
          </p:cNvPr>
          <p:cNvSpPr/>
          <p:nvPr/>
        </p:nvSpPr>
        <p:spPr>
          <a:xfrm>
            <a:off x="5004034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252FF7-7943-4849-B9C2-415ABADABDA5}"/>
              </a:ext>
            </a:extLst>
          </p:cNvPr>
          <p:cNvSpPr/>
          <p:nvPr/>
        </p:nvSpPr>
        <p:spPr>
          <a:xfrm>
            <a:off x="3917568" y="2198577"/>
            <a:ext cx="209522" cy="5908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B97502-26CE-4EBC-89BA-78608E09DF57}"/>
              </a:ext>
            </a:extLst>
          </p:cNvPr>
          <p:cNvSpPr/>
          <p:nvPr/>
        </p:nvSpPr>
        <p:spPr>
          <a:xfrm>
            <a:off x="5223974" y="3967315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F31499-3804-41B5-87D9-3A76A8F1764A}"/>
              </a:ext>
            </a:extLst>
          </p:cNvPr>
          <p:cNvSpPr/>
          <p:nvPr/>
        </p:nvSpPr>
        <p:spPr>
          <a:xfrm>
            <a:off x="1711400" y="4278160"/>
            <a:ext cx="955600" cy="361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3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4062" y="1440061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Two Equations and Two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E5DA25-1603-4E0A-BB73-51945521BA71}"/>
              </a:ext>
            </a:extLst>
          </p:cNvPr>
          <p:cNvGrpSpPr/>
          <p:nvPr/>
        </p:nvGrpSpPr>
        <p:grpSpPr>
          <a:xfrm>
            <a:off x="3934775" y="2170309"/>
            <a:ext cx="1274451" cy="590869"/>
            <a:chOff x="3941699" y="2052321"/>
            <a:chExt cx="1274451" cy="590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/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6B46E06-C545-47C6-911B-F14F93A60E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052321"/>
                  <a:ext cx="1260602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415" t="-2222" r="-1449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/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1087A1-E808-4F27-8C8B-3651316D6C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699" y="2366191"/>
                  <a:ext cx="127445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286" t="-4444" r="-5238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B3264-F2A6-42B8-B819-3B39F49B51D4}"/>
              </a:ext>
            </a:extLst>
          </p:cNvPr>
          <p:cNvGrpSpPr/>
          <p:nvPr/>
        </p:nvGrpSpPr>
        <p:grpSpPr>
          <a:xfrm>
            <a:off x="1335374" y="3369498"/>
            <a:ext cx="1274612" cy="1484143"/>
            <a:chOff x="842495" y="3122635"/>
            <a:chExt cx="1274612" cy="1484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/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𝑏𝑓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A6348E6-F5C7-408D-A660-969A40548F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4" y="3122635"/>
                  <a:ext cx="1272913" cy="526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/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𝑐𝑑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𝑏𝑑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7D31743-41AB-49B4-8FD1-FAB853118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495" y="4082019"/>
                  <a:ext cx="1271567" cy="5247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/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00FC5B-5950-4CE9-B153-BECE20AE4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4591488"/>
                <a:ext cx="2598725" cy="4674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/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𝑏𝑓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F94E9-82E9-41B5-B9C3-23BAFE045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164214"/>
                <a:ext cx="2569934" cy="5160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/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𝑐𝑑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481FFA-E6EF-4E5E-9060-1849DCAF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617" y="3903628"/>
                <a:ext cx="2594365" cy="4644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/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5C510E-A9FF-4124-BC23-ECA1BC0B8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3340258"/>
                <a:ext cx="778868" cy="57265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/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06D3CC-8AB3-4923-AB19-1A7268017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73" y="4310224"/>
                <a:ext cx="800860" cy="572657"/>
              </a:xfrm>
              <a:prstGeom prst="rect">
                <a:avLst/>
              </a:prstGeom>
              <a:blipFill>
                <a:blip r:embed="rId10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1D6D5AE9-FD9C-4C10-8C34-9BAE946CC34E}"/>
              </a:ext>
            </a:extLst>
          </p:cNvPr>
          <p:cNvSpPr/>
          <p:nvPr/>
        </p:nvSpPr>
        <p:spPr>
          <a:xfrm>
            <a:off x="6987182" y="3278055"/>
            <a:ext cx="895831" cy="76300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CC6AE-CD74-421F-9B62-40FCC85F2E3C}"/>
              </a:ext>
            </a:extLst>
          </p:cNvPr>
          <p:cNvSpPr/>
          <p:nvPr/>
        </p:nvSpPr>
        <p:spPr>
          <a:xfrm>
            <a:off x="6987182" y="4244303"/>
            <a:ext cx="895831" cy="7630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Goal: Solve a System of Linear Equations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69" y="2666314"/>
            <a:ext cx="4886675" cy="2348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4062" y="1836615"/>
            <a:ext cx="491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Three Equations and Three Unknowns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6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Cramer’s Rule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9" y="1534035"/>
            <a:ext cx="8674482" cy="47150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BB98E-D129-44C2-9A7F-90F74A788A21}"/>
              </a:ext>
            </a:extLst>
          </p:cNvPr>
          <p:cNvSpPr/>
          <p:nvPr/>
        </p:nvSpPr>
        <p:spPr>
          <a:xfrm>
            <a:off x="6373147" y="1576811"/>
            <a:ext cx="2227006" cy="862645"/>
          </a:xfrm>
          <a:prstGeom prst="wedgeRectCallout">
            <a:avLst>
              <a:gd name="adj1" fmla="val -45604"/>
              <a:gd name="adj2" fmla="val 115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create one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overlay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matrix for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each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unknown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670BD-B1E1-2058-2252-A4846A70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46827"/>
            <a:ext cx="6495238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matrix_algebra.ipynb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B37955-DA4D-B7AD-F96F-C0F5A5915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197" y="1767680"/>
            <a:ext cx="2784521" cy="133809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BE047DC-B1C6-4CBD-579D-59CD86802715}"/>
              </a:ext>
            </a:extLst>
          </p:cNvPr>
          <p:cNvGrpSpPr/>
          <p:nvPr/>
        </p:nvGrpSpPr>
        <p:grpSpPr>
          <a:xfrm>
            <a:off x="6347395" y="3345678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8F1CFA-5DC7-248C-9471-F2688C86E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087B35-C70A-913E-2445-BCF7C22BA8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91BC0-9DDD-8A70-0989-76EEE9852A16}"/>
              </a:ext>
            </a:extLst>
          </p:cNvPr>
          <p:cNvGrpSpPr/>
          <p:nvPr/>
        </p:nvGrpSpPr>
        <p:grpSpPr>
          <a:xfrm>
            <a:off x="3233690" y="590414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C0EBF74-B3D2-9B8B-2BBD-EC50F6EEC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97B3F0-E6D4-4565-3BC8-DAE6C6FF70E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67900D-EB34-D370-C615-D7B5DB08C31F}"/>
              </a:ext>
            </a:extLst>
          </p:cNvPr>
          <p:cNvGrpSpPr/>
          <p:nvPr/>
        </p:nvGrpSpPr>
        <p:grpSpPr>
          <a:xfrm>
            <a:off x="3259966" y="5113680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1297F98-8575-9B0A-3547-D18502877A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B2B8CE-2AF9-3391-EAA8-BE21FF3525B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0D501A-346A-53F7-99EE-8404A639CEF3}"/>
              </a:ext>
            </a:extLst>
          </p:cNvPr>
          <p:cNvGrpSpPr/>
          <p:nvPr/>
        </p:nvGrpSpPr>
        <p:grpSpPr>
          <a:xfrm>
            <a:off x="3861807" y="358324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4DA43A0-236B-865E-6F3D-2137223F7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5F8D2-D5A0-9260-50BC-9A35D7AC3CD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F92E671-0ED4-B5BD-2A60-30CF6870AD59}"/>
              </a:ext>
            </a:extLst>
          </p:cNvPr>
          <p:cNvSpPr/>
          <p:nvPr/>
        </p:nvSpPr>
        <p:spPr>
          <a:xfrm>
            <a:off x="5541579" y="1923394"/>
            <a:ext cx="1582309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AC2665-F939-7684-1B9F-EDB4EE3EEF40}"/>
              </a:ext>
            </a:extLst>
          </p:cNvPr>
          <p:cNvSpPr/>
          <p:nvPr/>
        </p:nvSpPr>
        <p:spPr>
          <a:xfrm>
            <a:off x="7380671" y="1926891"/>
            <a:ext cx="604564" cy="10729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4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matrix_algebra.ipynb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000EF-B8DE-3C7A-ABD6-5F306F33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88" y="1553167"/>
            <a:ext cx="5057428" cy="500528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10B7FE8-3E61-D12A-18C9-C96C12BAB6B9}"/>
              </a:ext>
            </a:extLst>
          </p:cNvPr>
          <p:cNvGrpSpPr/>
          <p:nvPr/>
        </p:nvGrpSpPr>
        <p:grpSpPr>
          <a:xfrm>
            <a:off x="3399220" y="208306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DA8494B-E22E-667B-0AF9-EF7ACFEC0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788E2-70AF-0E9B-E890-0353637FB38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C9C1A1-B53F-702B-E1FA-F628F4089854}"/>
              </a:ext>
            </a:extLst>
          </p:cNvPr>
          <p:cNvGrpSpPr/>
          <p:nvPr/>
        </p:nvGrpSpPr>
        <p:grpSpPr>
          <a:xfrm>
            <a:off x="2291954" y="2652332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E6882DF-0B4D-2295-968B-2BE7673C6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2D9E433-792E-CDFF-4633-2DF9937C2CC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A7AFB6-264A-2F54-84BF-BF01EF3B8170}"/>
              </a:ext>
            </a:extLst>
          </p:cNvPr>
          <p:cNvGrpSpPr/>
          <p:nvPr/>
        </p:nvGrpSpPr>
        <p:grpSpPr>
          <a:xfrm>
            <a:off x="1905114" y="2844881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6718A4-B21F-203B-F1BA-D3EB305CA6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A086D55-551E-9E2A-FD8D-86354F8561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8D928C-4AA0-1E09-ED60-CE752FDDA752}"/>
              </a:ext>
            </a:extLst>
          </p:cNvPr>
          <p:cNvGrpSpPr/>
          <p:nvPr/>
        </p:nvGrpSpPr>
        <p:grpSpPr>
          <a:xfrm>
            <a:off x="2746106" y="304531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43D668-A87E-EE25-C5A3-F10963921B6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00CC7A9-8D71-99B9-00F2-912F8E3B82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0998884-69BF-570B-6D07-2064EF6228D6}"/>
              </a:ext>
            </a:extLst>
          </p:cNvPr>
          <p:cNvGrpSpPr/>
          <p:nvPr/>
        </p:nvGrpSpPr>
        <p:grpSpPr>
          <a:xfrm>
            <a:off x="2942021" y="3603041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8D361FB-BBA2-58D5-E677-36A0BB84C73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5507CE-5784-EB57-53B5-BE8EF4B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4356F76-7CE6-1D0F-4D5B-6E410E988F51}"/>
              </a:ext>
            </a:extLst>
          </p:cNvPr>
          <p:cNvGrpSpPr/>
          <p:nvPr/>
        </p:nvGrpSpPr>
        <p:grpSpPr>
          <a:xfrm>
            <a:off x="2942021" y="5324442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369BB5-7A9B-A176-5DC5-2B4F9F1427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C8D52F-3034-A87E-3AF0-D65306548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DB92EE0-FF48-A4C8-E4A7-652978A69454}"/>
              </a:ext>
            </a:extLst>
          </p:cNvPr>
          <p:cNvGrpSpPr/>
          <p:nvPr/>
        </p:nvGrpSpPr>
        <p:grpSpPr>
          <a:xfrm>
            <a:off x="3059938" y="6073173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43FD9B1-19E6-C8FD-984E-1F0D4B8697A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C13F683-4457-9090-3502-BC74FEDB7A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426B47-6E38-40B5-2C07-C06747E5D9BF}"/>
              </a:ext>
            </a:extLst>
          </p:cNvPr>
          <p:cNvGrpSpPr/>
          <p:nvPr/>
        </p:nvGrpSpPr>
        <p:grpSpPr>
          <a:xfrm>
            <a:off x="2942021" y="436219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7C56C0-B963-D004-B3D3-09FAD2B8D6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34DB1EA-3502-21F2-E992-A75C88141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C55262-1F77-55E3-A888-2ABE8B859264}"/>
              </a:ext>
            </a:extLst>
          </p:cNvPr>
          <p:cNvSpPr/>
          <p:nvPr/>
        </p:nvSpPr>
        <p:spPr>
          <a:xfrm>
            <a:off x="834680" y="2935721"/>
            <a:ext cx="134007" cy="1813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1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846B9-81DB-4659-8800-24E50D0A4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62" y="1832443"/>
            <a:ext cx="3666667" cy="17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/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9CF3AA4-F67B-4B51-B220-34C75BA7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228" y="3781437"/>
                <a:ext cx="2825197" cy="276999"/>
              </a:xfrm>
              <a:prstGeom prst="rect">
                <a:avLst/>
              </a:prstGeom>
              <a:blipFill>
                <a:blip r:embed="rId5"/>
                <a:stretch>
                  <a:fillRect l="-30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/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F7771D-80D7-44C6-8C9C-B744CE096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772" y="1768746"/>
                <a:ext cx="3666667" cy="665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/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𝑜𝑝𝑝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h𝑦𝑝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955637-5FC6-4E63-9539-2D56684B3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427" y="2529415"/>
                <a:ext cx="3499356" cy="5658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/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DDF6B10-72D1-493A-A91C-E4FEC568E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02" y="4083621"/>
                <a:ext cx="949299" cy="276999"/>
              </a:xfrm>
              <a:prstGeom prst="rect">
                <a:avLst/>
              </a:prstGeom>
              <a:blipFill>
                <a:blip r:embed="rId8"/>
                <a:stretch>
                  <a:fillRect l="-15484" t="-28889" r="-14194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/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𝐵𝐶𝐷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3E545C-5FDF-40C5-9ABD-BE73DD956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982" y="1585004"/>
                <a:ext cx="941283" cy="276999"/>
              </a:xfrm>
              <a:prstGeom prst="rect">
                <a:avLst/>
              </a:prstGeom>
              <a:blipFill>
                <a:blip r:embed="rId9"/>
                <a:stretch>
                  <a:fillRect l="-15584" t="-28889" r="-14286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/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BA667A-82D0-45AA-9705-303DEC36E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4591942"/>
                <a:ext cx="1701300" cy="276999"/>
              </a:xfrm>
              <a:prstGeom prst="rect">
                <a:avLst/>
              </a:prstGeom>
              <a:blipFill>
                <a:blip r:embed="rId10"/>
                <a:stretch>
                  <a:fillRect l="-1434" t="-4348" r="-7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/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𝐴𝐵𝐶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F1CC31-8FB2-4600-9D91-05081907C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010" y="3345075"/>
                <a:ext cx="930255" cy="276999"/>
              </a:xfrm>
              <a:prstGeom prst="rect">
                <a:avLst/>
              </a:prstGeom>
              <a:blipFill>
                <a:blip r:embed="rId11"/>
                <a:stretch>
                  <a:fillRect l="-15033" t="-28889" r="-1437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/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630A9E-A9B0-498C-93E3-D8D8C3ADF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100263"/>
                <a:ext cx="3189656" cy="276999"/>
              </a:xfrm>
              <a:prstGeom prst="rect">
                <a:avLst/>
              </a:prstGeom>
              <a:blipFill>
                <a:blip r:embed="rId12"/>
                <a:stretch>
                  <a:fillRect l="-574" t="-4444" r="-38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/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fun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9DF68C1-0FD6-43BC-A810-4F0A160E9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5608584"/>
                <a:ext cx="4220899" cy="276999"/>
              </a:xfrm>
              <a:prstGeom prst="rect">
                <a:avLst/>
              </a:prstGeom>
              <a:blipFill>
                <a:blip r:embed="rId13"/>
                <a:stretch>
                  <a:fillRect l="-289" t="-4444" r="-72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/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0724BAB-35B5-408B-8D9D-7F31ECDA0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73" y="6152532"/>
                <a:ext cx="2544736" cy="276999"/>
              </a:xfrm>
              <a:prstGeom prst="rect">
                <a:avLst/>
              </a:prstGeom>
              <a:blipFill>
                <a:blip r:embed="rId14"/>
                <a:stretch>
                  <a:fillRect l="-959" t="-4348" r="-143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89D9B3F-E980-44B2-89EC-73980424A6EE}"/>
              </a:ext>
            </a:extLst>
          </p:cNvPr>
          <p:cNvGrpSpPr/>
          <p:nvPr/>
        </p:nvGrpSpPr>
        <p:grpSpPr>
          <a:xfrm>
            <a:off x="4899228" y="4289170"/>
            <a:ext cx="3189656" cy="2196296"/>
            <a:chOff x="5095408" y="4296578"/>
            <a:chExt cx="3189656" cy="219629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A97766-ED00-424C-85EB-CC0999316908}"/>
                </a:ext>
              </a:extLst>
            </p:cNvPr>
            <p:cNvGrpSpPr/>
            <p:nvPr/>
          </p:nvGrpSpPr>
          <p:grpSpPr>
            <a:xfrm>
              <a:off x="5095408" y="4343008"/>
              <a:ext cx="3189656" cy="2103436"/>
              <a:chOff x="5067024" y="4296578"/>
              <a:chExt cx="3189656" cy="210343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FD9C57-CD8A-46B5-BB01-F283886F34F4}"/>
                  </a:ext>
                </a:extLst>
              </p:cNvPr>
              <p:cNvSpPr txBox="1"/>
              <p:nvPr/>
            </p:nvSpPr>
            <p:spPr>
              <a:xfrm>
                <a:off x="5633152" y="4296578"/>
                <a:ext cx="20574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Law of Cosines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83FC191-F96F-48D3-B881-154DA58C61BB}"/>
                  </a:ext>
                </a:extLst>
              </p:cNvPr>
              <p:cNvSpPr txBox="1"/>
              <p:nvPr/>
            </p:nvSpPr>
            <p:spPr>
              <a:xfrm>
                <a:off x="5067024" y="4645688"/>
                <a:ext cx="3189656" cy="17543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square of a side of a triangle equals the sum of the squares of the remaining sides minus twice the product of those sides and the cosine of the angle between them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C2F993-C12C-46C7-9C80-4B3F9F788077}"/>
                </a:ext>
              </a:extLst>
            </p:cNvPr>
            <p:cNvSpPr/>
            <p:nvPr/>
          </p:nvSpPr>
          <p:spPr>
            <a:xfrm>
              <a:off x="5095408" y="4296578"/>
              <a:ext cx="3189656" cy="2196296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86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64073-6951-E998-648B-7FD71F4D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CBE68A-1478-5478-584D-C57CFF1C8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matrix_algebra.ipynb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04BD9-5738-32A1-CC84-B2418B05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86" y="4687953"/>
            <a:ext cx="990476" cy="13809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4C6E12B-0517-8D4A-D97F-9F7C9559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469" y="2761038"/>
            <a:ext cx="2694361" cy="129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7C5CD-7270-8516-4E4A-B304DCE1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83" y="2284614"/>
            <a:ext cx="38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8143DF5-78E8-0F91-D2BD-F90E589461FF}"/>
              </a:ext>
            </a:extLst>
          </p:cNvPr>
          <p:cNvGrpSpPr/>
          <p:nvPr/>
        </p:nvGrpSpPr>
        <p:grpSpPr>
          <a:xfrm>
            <a:off x="4733613" y="3105204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9CA2CF8-F9C4-F08F-D25B-8DB4A9701F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DE6D458-2667-ADFE-BF7E-5EE3353BEF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D5CDB2-79E9-EBE4-B36E-ACECD2B4DD8B}"/>
              </a:ext>
            </a:extLst>
          </p:cNvPr>
          <p:cNvGrpSpPr/>
          <p:nvPr/>
        </p:nvGrpSpPr>
        <p:grpSpPr>
          <a:xfrm>
            <a:off x="2421759" y="411032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C585AF1-EB6F-4D3D-D513-E071AC477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730847-9CC1-92CE-B8A9-E32894B6E0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9E1027A-32AE-4A03-AE9C-E5B9E7ABF83F}"/>
              </a:ext>
            </a:extLst>
          </p:cNvPr>
          <p:cNvSpPr/>
          <p:nvPr/>
        </p:nvSpPr>
        <p:spPr>
          <a:xfrm>
            <a:off x="1686910" y="3176752"/>
            <a:ext cx="1584435" cy="252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Transpose (T)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A29E6-B8ED-44E0-9778-B9D48B724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592" y="2058298"/>
            <a:ext cx="4322814" cy="205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/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4886913-E285-4549-9202-D675C3805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4544809"/>
                <a:ext cx="3534493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090580-38D9-4DA7-B9C7-28BFA039E53B}"/>
              </a:ext>
            </a:extLst>
          </p:cNvPr>
          <p:cNvSpPr txBox="1"/>
          <p:nvPr/>
        </p:nvSpPr>
        <p:spPr>
          <a:xfrm>
            <a:off x="1850922" y="1499150"/>
            <a:ext cx="5442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Interchange Rows for Columns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47FA1-DB0C-41B4-8771-22D1D3E939F3}"/>
              </a:ext>
            </a:extLst>
          </p:cNvPr>
          <p:cNvSpPr txBox="1"/>
          <p:nvPr/>
        </p:nvSpPr>
        <p:spPr>
          <a:xfrm>
            <a:off x="628650" y="4800511"/>
            <a:ext cx="1798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can be written as a </a:t>
            </a:r>
            <a:r>
              <a:rPr lang="en-US" b="1" dirty="0">
                <a:solidFill>
                  <a:srgbClr val="7030A0"/>
                </a:solidFill>
              </a:rPr>
              <a:t>column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2B755-1668-4A47-95FA-A4C9A0A9B074}"/>
              </a:ext>
            </a:extLst>
          </p:cNvPr>
          <p:cNvSpPr txBox="1"/>
          <p:nvPr/>
        </p:nvSpPr>
        <p:spPr>
          <a:xfrm>
            <a:off x="6371616" y="4599856"/>
            <a:ext cx="236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To save </a:t>
            </a:r>
            <a:r>
              <a:rPr lang="en-US" i="1" dirty="0">
                <a:solidFill>
                  <a:srgbClr val="7030A0"/>
                </a:solidFill>
              </a:rPr>
              <a:t>print</a:t>
            </a:r>
            <a:r>
              <a:rPr lang="en-US" dirty="0">
                <a:solidFill>
                  <a:srgbClr val="7030A0"/>
                </a:solidFill>
              </a:rPr>
              <a:t> space, authors often write a </a:t>
            </a:r>
            <a:r>
              <a:rPr lang="en-US" b="1" dirty="0"/>
              <a:t>vector</a:t>
            </a:r>
            <a:r>
              <a:rPr lang="en-US" dirty="0">
                <a:solidFill>
                  <a:srgbClr val="7030A0"/>
                </a:solidFill>
              </a:rPr>
              <a:t>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followed by the </a:t>
            </a:r>
            <a:r>
              <a:rPr lang="en-US" b="1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operator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BAA548-18C5-4DC4-8054-EC80D256F623}"/>
              </a:ext>
            </a:extLst>
          </p:cNvPr>
          <p:cNvSpPr txBox="1"/>
          <p:nvPr/>
        </p:nvSpPr>
        <p:spPr>
          <a:xfrm>
            <a:off x="3826141" y="4698183"/>
            <a:ext cx="216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…or as a </a:t>
            </a:r>
            <a:r>
              <a:rPr lang="en-US" b="1" dirty="0">
                <a:solidFill>
                  <a:srgbClr val="7030A0"/>
                </a:solidFill>
              </a:rPr>
              <a:t>row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u="sng" dirty="0">
                <a:solidFill>
                  <a:srgbClr val="7030A0"/>
                </a:solidFill>
              </a:rPr>
              <a:t>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56667-D37B-422F-8E48-A8082E66BFCE}"/>
              </a:ext>
            </a:extLst>
          </p:cNvPr>
          <p:cNvSpPr/>
          <p:nvPr/>
        </p:nvSpPr>
        <p:spPr>
          <a:xfrm>
            <a:off x="2870622" y="2222938"/>
            <a:ext cx="1039226" cy="275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46F60-984D-4CEC-B11B-4A3601808918}"/>
              </a:ext>
            </a:extLst>
          </p:cNvPr>
          <p:cNvSpPr/>
          <p:nvPr/>
        </p:nvSpPr>
        <p:spPr>
          <a:xfrm>
            <a:off x="4741579" y="2222937"/>
            <a:ext cx="327035" cy="1032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2424C3D6-D609-4ABF-B79F-60235C9D1EA1}"/>
              </a:ext>
            </a:extLst>
          </p:cNvPr>
          <p:cNvCxnSpPr>
            <a:stCxn id="5" idx="0"/>
            <a:endCxn id="11" idx="0"/>
          </p:cNvCxnSpPr>
          <p:nvPr/>
        </p:nvCxnSpPr>
        <p:spPr>
          <a:xfrm rot="5400000" flipH="1" flipV="1">
            <a:off x="4147666" y="1465507"/>
            <a:ext cx="1" cy="1514862"/>
          </a:xfrm>
          <a:prstGeom prst="bentConnector3">
            <a:avLst>
              <a:gd name="adj1" fmla="val 22860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/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E1A731-6719-49C4-9983-057592D3F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287" y="6182937"/>
                <a:ext cx="7987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/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4</m:t>
                      </m:r>
                      <m:r>
                        <a:rPr lang="en-US" i="1" dirty="0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855E82-2537-4FF2-8222-DE8B8EBFB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707" y="5603586"/>
                <a:ext cx="7987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79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2" grpId="0"/>
      <p:bldP spid="31" grpId="0"/>
      <p:bldP spid="5" grpId="0" animBg="1"/>
      <p:bldP spid="11" grpId="0" animBg="1"/>
      <p:bldP spid="12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B596EAE-7C75-4B04-8559-CB406D483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27"/>
          <a:stretch/>
        </p:blipFill>
        <p:spPr>
          <a:xfrm>
            <a:off x="1435494" y="2202119"/>
            <a:ext cx="6273012" cy="20056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Matrix Adjoint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(H) and Trace</a:t>
                </a:r>
                <a:endParaRPr lang="en-US" sz="3200" b="1" dirty="0">
                  <a:solidFill>
                    <a:srgbClr val="FF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bar>
                                <m:barPr>
                                  <m:pos m:val="top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ba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ba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08" y="1529727"/>
                <a:ext cx="2237985" cy="386709"/>
              </a:xfrm>
              <a:prstGeom prst="rect">
                <a:avLst/>
              </a:prstGeom>
              <a:blipFill>
                <a:blip r:embed="rId5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D653DB3-1CA4-406C-87C3-16ED56EBA8A3}"/>
              </a:ext>
            </a:extLst>
          </p:cNvPr>
          <p:cNvSpPr txBox="1"/>
          <p:nvPr/>
        </p:nvSpPr>
        <p:spPr>
          <a:xfrm>
            <a:off x="5905284" y="1588379"/>
            <a:ext cx="217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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adjoint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2855D-0408-499C-9F32-96C409A73E7E}"/>
              </a:ext>
            </a:extLst>
          </p:cNvPr>
          <p:cNvSpPr txBox="1"/>
          <p:nvPr/>
        </p:nvSpPr>
        <p:spPr>
          <a:xfrm>
            <a:off x="1490033" y="1588379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Aka "Dagger"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C5F091-2E07-477B-AC94-555E173AAD35}"/>
              </a:ext>
            </a:extLst>
          </p:cNvPr>
          <p:cNvGrpSpPr/>
          <p:nvPr/>
        </p:nvGrpSpPr>
        <p:grpSpPr>
          <a:xfrm>
            <a:off x="2402304" y="4841886"/>
            <a:ext cx="4339393" cy="880369"/>
            <a:chOff x="411573" y="4887963"/>
            <a:chExt cx="4339393" cy="880369"/>
          </a:xfrm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/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p3d prstMaterial="matte">
                  <a:bevelT w="127000" h="63500"/>
                </a:sp3d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F6745FA-7731-4106-B5A6-0609DA0B6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257" y="4887963"/>
                  <a:ext cx="2590709" cy="8803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8B7C6-D91B-4986-B0C2-12ECE0B9ABA8}"/>
                </a:ext>
              </a:extLst>
            </p:cNvPr>
            <p:cNvSpPr txBox="1"/>
            <p:nvPr/>
          </p:nvSpPr>
          <p:spPr>
            <a:xfrm>
              <a:off x="411573" y="5143481"/>
              <a:ext cx="1748684" cy="36933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The "Trace" </a:t>
              </a:r>
              <a:r>
                <a:rPr lang="en-US" dirty="0">
                  <a:solidFill>
                    <a:srgbClr val="7030A0"/>
                  </a:solidFill>
                  <a:sym typeface="Wingdings" panose="05000000000000000000" pitchFamily="2" charset="2"/>
                </a:rPr>
                <a:t>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01DAE41-6165-43A4-AFDC-4750F3A3865A}"/>
                </a:ext>
              </a:extLst>
            </p:cNvPr>
            <p:cNvCxnSpPr>
              <a:cxnSpLocks/>
            </p:cNvCxnSpPr>
            <p:nvPr/>
          </p:nvCxnSpPr>
          <p:spPr>
            <a:xfrm>
              <a:off x="2595716" y="4971919"/>
              <a:ext cx="774290" cy="642936"/>
            </a:xfrm>
            <a:prstGeom prst="straightConnector1">
              <a:avLst/>
            </a:prstGeom>
            <a:ln w="28575">
              <a:noFill/>
              <a:tailEnd type="triangle"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83B842-CEBC-4787-822C-FBE6FB7E0FC8}"/>
              </a:ext>
            </a:extLst>
          </p:cNvPr>
          <p:cNvCxnSpPr>
            <a:cxnSpLocks/>
          </p:cNvCxnSpPr>
          <p:nvPr/>
        </p:nvCxnSpPr>
        <p:spPr>
          <a:xfrm>
            <a:off x="4625945" y="5000917"/>
            <a:ext cx="730092" cy="5676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D4C66-693A-4B03-8AA3-0F75B2EB6238}"/>
              </a:ext>
            </a:extLst>
          </p:cNvPr>
          <p:cNvSpPr txBox="1"/>
          <p:nvPr/>
        </p:nvSpPr>
        <p:spPr>
          <a:xfrm>
            <a:off x="2512355" y="5892371"/>
            <a:ext cx="411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Only </a:t>
            </a:r>
            <a:r>
              <a:rPr lang="en-US" b="1" dirty="0">
                <a:solidFill>
                  <a:srgbClr val="FF0000"/>
                </a:solidFill>
              </a:rPr>
              <a:t>square</a:t>
            </a:r>
            <a:r>
              <a:rPr lang="en-US" dirty="0">
                <a:solidFill>
                  <a:srgbClr val="FF0000"/>
                </a:solidFill>
              </a:rPr>
              <a:t> matrices have a trace!</a:t>
            </a:r>
          </a:p>
        </p:txBody>
      </p:sp>
    </p:spTree>
    <p:extLst>
      <p:ext uri="{BB962C8B-B14F-4D97-AF65-F5344CB8AC3E}">
        <p14:creationId xmlns:p14="http://schemas.microsoft.com/office/powerpoint/2010/main" val="11759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Hermitian Matrix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/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56ADA7-74A9-4D74-BD6A-739E35940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6" y="5464716"/>
                <a:ext cx="1190647" cy="442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B8D82FA-6EC7-4AC7-84CA-CBA38D7FD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24"/>
          <a:stretch/>
        </p:blipFill>
        <p:spPr>
          <a:xfrm>
            <a:off x="2027903" y="1671845"/>
            <a:ext cx="3333258" cy="27937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D252F75-A9D5-4BBC-9AED-427DA71F0B61}"/>
              </a:ext>
            </a:extLst>
          </p:cNvPr>
          <p:cNvGrpSpPr/>
          <p:nvPr/>
        </p:nvGrpSpPr>
        <p:grpSpPr>
          <a:xfrm>
            <a:off x="6716044" y="2910527"/>
            <a:ext cx="1541208" cy="2541394"/>
            <a:chOff x="6457950" y="1671845"/>
            <a:chExt cx="1541208" cy="2541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34E926-71B0-4AB8-9CFF-ADF49E94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6350" y="1671845"/>
              <a:ext cx="1344408" cy="181644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4C0DEB-6DDE-4B3B-A265-87944E0FCC48}"/>
                </a:ext>
              </a:extLst>
            </p:cNvPr>
            <p:cNvSpPr txBox="1"/>
            <p:nvPr/>
          </p:nvSpPr>
          <p:spPr>
            <a:xfrm>
              <a:off x="6457950" y="3628464"/>
              <a:ext cx="1541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Charles Hermite</a:t>
              </a:r>
            </a:p>
            <a:p>
              <a:pPr algn="ctr"/>
              <a:r>
                <a:rPr lang="en-US" sz="1600" dirty="0"/>
                <a:t>(1822-1901)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AD3BE0-7866-4305-A85C-2FFE7E2D6F3D}"/>
              </a:ext>
            </a:extLst>
          </p:cNvPr>
          <p:cNvSpPr txBox="1"/>
          <p:nvPr/>
        </p:nvSpPr>
        <p:spPr>
          <a:xfrm>
            <a:off x="6192507" y="5604890"/>
            <a:ext cx="2588283" cy="70788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Note: </a:t>
            </a:r>
            <a:r>
              <a:rPr lang="en-US" sz="2000" b="1" dirty="0">
                <a:solidFill>
                  <a:srgbClr val="7030A0"/>
                </a:solidFill>
              </a:rPr>
              <a:t>H</a:t>
            </a:r>
            <a:r>
              <a:rPr lang="en-US" sz="2000" dirty="0">
                <a:solidFill>
                  <a:srgbClr val="7030A0"/>
                </a:solidFill>
              </a:rPr>
              <a:t> may also refer to a </a:t>
            </a:r>
            <a:r>
              <a:rPr lang="en-US" sz="2000" dirty="0">
                <a:ln>
                  <a:solidFill>
                    <a:schemeClr val="tx1"/>
                  </a:solidFill>
                </a:ln>
              </a:rPr>
              <a:t>Hadamard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39220-D4FC-47EF-B813-9E2C8118A579}"/>
              </a:ext>
            </a:extLst>
          </p:cNvPr>
          <p:cNvSpPr/>
          <p:nvPr/>
        </p:nvSpPr>
        <p:spPr>
          <a:xfrm>
            <a:off x="3716594" y="178947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5F9B2-DB74-4E21-A90C-A0F3312C7DA4}"/>
              </a:ext>
            </a:extLst>
          </p:cNvPr>
          <p:cNvSpPr/>
          <p:nvPr/>
        </p:nvSpPr>
        <p:spPr>
          <a:xfrm>
            <a:off x="2327787" y="3147551"/>
            <a:ext cx="634180" cy="56289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AA24B6C9-81EA-430D-8539-A0089FCD9175}"/>
              </a:ext>
            </a:extLst>
          </p:cNvPr>
          <p:cNvSpPr/>
          <p:nvPr/>
        </p:nvSpPr>
        <p:spPr>
          <a:xfrm rot="2800341">
            <a:off x="2564626" y="1598199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65289A-A2CE-41DB-A1FE-222F993054E4}"/>
              </a:ext>
            </a:extLst>
          </p:cNvPr>
          <p:cNvSpPr txBox="1"/>
          <p:nvPr/>
        </p:nvSpPr>
        <p:spPr>
          <a:xfrm>
            <a:off x="423307" y="2131888"/>
            <a:ext cx="14430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b="1" dirty="0"/>
              <a:t>Hermitian</a:t>
            </a:r>
            <a:r>
              <a:rPr lang="en-US" dirty="0">
                <a:solidFill>
                  <a:srgbClr val="7030A0"/>
                </a:solidFill>
              </a:rPr>
              <a:t> matrices are </a:t>
            </a:r>
            <a:r>
              <a:rPr lang="en-US" b="1" dirty="0">
                <a:solidFill>
                  <a:srgbClr val="7030A0"/>
                </a:solidFill>
              </a:rPr>
              <a:t>square</a:t>
            </a:r>
            <a:r>
              <a:rPr lang="en-US" dirty="0">
                <a:solidFill>
                  <a:srgbClr val="7030A0"/>
                </a:solidFill>
              </a:rPr>
              <a:t> and equal to their own </a:t>
            </a:r>
            <a:r>
              <a:rPr lang="en-US" b="1" dirty="0">
                <a:solidFill>
                  <a:srgbClr val="7030A0"/>
                </a:solidFill>
              </a:rPr>
              <a:t>conjugate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transpose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743B72-D366-4D8B-A841-B7C306564809}"/>
              </a:ext>
            </a:extLst>
          </p:cNvPr>
          <p:cNvSpPr txBox="1"/>
          <p:nvPr/>
        </p:nvSpPr>
        <p:spPr>
          <a:xfrm>
            <a:off x="2027903" y="5001488"/>
            <a:ext cx="2475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matrix is </a:t>
            </a:r>
            <a:r>
              <a:rPr lang="en-US" b="1" dirty="0"/>
              <a:t>Hermitian</a:t>
            </a:r>
            <a:r>
              <a:rPr lang="en-US" dirty="0">
                <a:solidFill>
                  <a:srgbClr val="FF0000"/>
                </a:solidFill>
              </a:rPr>
              <a:t> if </a:t>
            </a: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42AF1CCB-56C4-80FA-F0EE-6FD75BA3BEEC}"/>
              </a:ext>
            </a:extLst>
          </p:cNvPr>
          <p:cNvSpPr/>
          <p:nvPr/>
        </p:nvSpPr>
        <p:spPr>
          <a:xfrm rot="13177288">
            <a:off x="3319254" y="2198854"/>
            <a:ext cx="794679" cy="162299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E13D61-0EBE-4373-6A0E-F742703CC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62" y="1671845"/>
            <a:ext cx="3476190" cy="108571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E053F8-3F3C-6FE9-75D8-A5B16BF7809A}"/>
              </a:ext>
            </a:extLst>
          </p:cNvPr>
          <p:cNvCxnSpPr/>
          <p:nvPr/>
        </p:nvCxnSpPr>
        <p:spPr>
          <a:xfrm>
            <a:off x="2593428" y="2049517"/>
            <a:ext cx="2207172" cy="211369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/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all diagonal elements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B1C75C2-D075-92F1-C5EB-D3B3AA656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41" y="4220815"/>
                <a:ext cx="1931802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434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8" grpId="0" animBg="1"/>
      <p:bldP spid="10" grpId="0" animBg="1"/>
      <p:bldP spid="9" grpId="0" animBg="1"/>
      <p:bldP spid="12" grpId="0"/>
      <p:bldP spid="15" grpId="0"/>
      <p:bldP spid="16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Vector</a:t>
            </a:r>
            <a:r>
              <a:rPr lang="en-US" sz="3200" dirty="0">
                <a:latin typeface="+mn-lt"/>
              </a:rPr>
              <a:t> Algebra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3EED00-C1C4-41EC-AAA2-9C7B1294B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41" y="1582577"/>
            <a:ext cx="5333417" cy="1394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08B7A0-C6CB-49B0-8CFF-CBEF87BA2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1"/>
          <a:stretch/>
        </p:blipFill>
        <p:spPr>
          <a:xfrm>
            <a:off x="1343961" y="3244313"/>
            <a:ext cx="3707376" cy="12729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2D03FF-327E-44FB-A4F1-967906B23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21" y="4815175"/>
            <a:ext cx="2730856" cy="15411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F6B7D32-414E-4973-9DA9-582BB7AB909C}"/>
              </a:ext>
            </a:extLst>
          </p:cNvPr>
          <p:cNvGrpSpPr/>
          <p:nvPr/>
        </p:nvGrpSpPr>
        <p:grpSpPr>
          <a:xfrm>
            <a:off x="6612061" y="1910668"/>
            <a:ext cx="1735283" cy="697261"/>
            <a:chOff x="6390966" y="2015381"/>
            <a:chExt cx="1735283" cy="6972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/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18C4E93-43F3-4D82-A65A-ABD504A84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0966" y="2015381"/>
                  <a:ext cx="173528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08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DBCD91-3BD7-4938-8B54-32B211712BD4}"/>
                </a:ext>
              </a:extLst>
            </p:cNvPr>
            <p:cNvSpPr txBox="1"/>
            <p:nvPr/>
          </p:nvSpPr>
          <p:spPr>
            <a:xfrm>
              <a:off x="6406886" y="2343310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Vector Addition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9A9F845-F883-4EEE-BB6F-9CD68AB9C0F4}"/>
              </a:ext>
            </a:extLst>
          </p:cNvPr>
          <p:cNvGrpSpPr/>
          <p:nvPr/>
        </p:nvGrpSpPr>
        <p:grpSpPr>
          <a:xfrm>
            <a:off x="6669403" y="3497350"/>
            <a:ext cx="1703439" cy="704061"/>
            <a:chOff x="6501248" y="3678896"/>
            <a:chExt cx="1703439" cy="7040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/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5DAEE73-BCCE-4413-8929-253F56F76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7932" y="3678896"/>
                  <a:ext cx="1347228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27A309-B75C-4769-9DA4-763C8AEDF657}"/>
                </a:ext>
              </a:extLst>
            </p:cNvPr>
            <p:cNvSpPr txBox="1"/>
            <p:nvPr/>
          </p:nvSpPr>
          <p:spPr>
            <a:xfrm>
              <a:off x="6501248" y="4013625"/>
              <a:ext cx="1703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Additive Inverse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4982CA-2688-47A7-9B32-A1428758A272}"/>
              </a:ext>
            </a:extLst>
          </p:cNvPr>
          <p:cNvGrpSpPr/>
          <p:nvPr/>
        </p:nvGrpSpPr>
        <p:grpSpPr>
          <a:xfrm>
            <a:off x="6388784" y="5183165"/>
            <a:ext cx="2264678" cy="651551"/>
            <a:chOff x="6396605" y="5268629"/>
            <a:chExt cx="2284125" cy="651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/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645A213-A9E5-4C5E-9018-EC44A23D8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364" y="5268629"/>
                  <a:ext cx="1449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D41884-915B-4391-867E-0681BFC8C390}"/>
                </a:ext>
              </a:extLst>
            </p:cNvPr>
            <p:cNvSpPr txBox="1"/>
            <p:nvPr/>
          </p:nvSpPr>
          <p:spPr>
            <a:xfrm>
              <a:off x="6396605" y="5550848"/>
              <a:ext cx="2284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Scalar Multiplication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/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Scalar doesn't mean </a:t>
                </a:r>
                <a:r>
                  <a:rPr lang="en-US" b="1" dirty="0">
                    <a:solidFill>
                      <a:srgbClr val="FF0000"/>
                    </a:solidFill>
                  </a:rPr>
                  <a:t>only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9D8E10-7ED6-4AD9-A4CA-C5D70A5B0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231" y="5811876"/>
                <a:ext cx="1602719" cy="646331"/>
              </a:xfrm>
              <a:prstGeom prst="rect">
                <a:avLst/>
              </a:prstGeom>
              <a:blipFill>
                <a:blip r:embed="rId9"/>
                <a:stretch>
                  <a:fillRect l="-3042" t="-4717" r="-22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1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Scalar </a:t>
            </a:r>
            <a:r>
              <a:rPr lang="en-US" sz="3200" b="1" dirty="0">
                <a:latin typeface="+mn-lt"/>
              </a:rPr>
              <a:t>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/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FE8CF-F158-4C40-96F3-7093BA8B5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532" y="3053873"/>
                <a:ext cx="3597267" cy="335413"/>
              </a:xfrm>
              <a:prstGeom prst="rect">
                <a:avLst/>
              </a:prstGeom>
              <a:blipFill>
                <a:blip r:embed="rId3"/>
                <a:stretch>
                  <a:fillRect r="-339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/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⋅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93EAE8-289F-4E49-B839-D35428AE2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065" y="4056201"/>
                <a:ext cx="5126019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/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694B36-04D8-43B5-BA11-41973373D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025" y="4830492"/>
                <a:ext cx="3168560" cy="335413"/>
              </a:xfrm>
              <a:prstGeom prst="rect">
                <a:avLst/>
              </a:prstGeom>
              <a:blipFill>
                <a:blip r:embed="rId5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F1DD882-C807-4F17-86FF-D41D3B9576FF}"/>
              </a:ext>
            </a:extLst>
          </p:cNvPr>
          <p:cNvSpPr/>
          <p:nvPr/>
        </p:nvSpPr>
        <p:spPr>
          <a:xfrm>
            <a:off x="3636025" y="6006075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EEC3429-7950-41D5-873B-C50EF9C7F6A1}"/>
              </a:ext>
            </a:extLst>
          </p:cNvPr>
          <p:cNvCxnSpPr>
            <a:cxnSpLocks/>
            <a:stCxn id="40" idx="1"/>
            <a:endCxn id="28" idx="1"/>
          </p:cNvCxnSpPr>
          <p:nvPr/>
        </p:nvCxnSpPr>
        <p:spPr>
          <a:xfrm rot="10800000" flipH="1" flipV="1">
            <a:off x="2816291" y="4373519"/>
            <a:ext cx="819733" cy="1835307"/>
          </a:xfrm>
          <a:prstGeom prst="bentConnector3">
            <a:avLst>
              <a:gd name="adj1" fmla="val -27887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66FBCD-3901-4E0C-9855-0E9CE986702C}"/>
              </a:ext>
            </a:extLst>
          </p:cNvPr>
          <p:cNvSpPr txBox="1"/>
          <p:nvPr/>
        </p:nvSpPr>
        <p:spPr>
          <a:xfrm>
            <a:off x="628650" y="4954356"/>
            <a:ext cx="1883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Real Scalar</a:t>
            </a:r>
            <a:r>
              <a:rPr lang="en-US" dirty="0">
                <a:solidFill>
                  <a:srgbClr val="7030A0"/>
                </a:solidFill>
              </a:rPr>
              <a:t> Multiplication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/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7F7181-89D3-4A98-80AD-59278FAE5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396" y="3029526"/>
                <a:ext cx="18281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0E7E3117-CC0F-4DF1-B329-71C967583217}"/>
              </a:ext>
            </a:extLst>
          </p:cNvPr>
          <p:cNvSpPr/>
          <p:nvPr/>
        </p:nvSpPr>
        <p:spPr>
          <a:xfrm>
            <a:off x="2816292" y="4170768"/>
            <a:ext cx="407428" cy="405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/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B847D1-109C-459D-BB8F-B09DD68AF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67" y="1632812"/>
                <a:ext cx="2016385" cy="291811"/>
              </a:xfrm>
              <a:prstGeom prst="rect">
                <a:avLst/>
              </a:prstGeom>
              <a:blipFill>
                <a:blip r:embed="rId7"/>
                <a:stretch>
                  <a:fillRect l="-1515" t="-18750" r="-1575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/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5FFBB06-0489-48B3-B1C4-95A4C0DA7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5" y="1602518"/>
                <a:ext cx="2016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/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9A65F4E-B5A3-4F8D-9192-6A3C09EFB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9009" y="2267152"/>
                <a:ext cx="2996911" cy="335413"/>
              </a:xfrm>
              <a:prstGeom prst="rect">
                <a:avLst/>
              </a:prstGeom>
              <a:blipFill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17FA719-8C2C-4EC0-B392-11E8872A7433}"/>
              </a:ext>
            </a:extLst>
          </p:cNvPr>
          <p:cNvSpPr txBox="1"/>
          <p:nvPr/>
        </p:nvSpPr>
        <p:spPr>
          <a:xfrm>
            <a:off x="6332667" y="2134608"/>
            <a:ext cx="1926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Unit basis vectors have length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/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679CC31-0246-01CF-627E-000211C7B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967" y="5360820"/>
                <a:ext cx="4572000" cy="4277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/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1A836F6-6277-5EDD-BC41-0D93A0948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080" y="6016278"/>
                <a:ext cx="141094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/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1830E0-49DC-C7EA-5E25-A7D55F17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108" y="3389286"/>
                <a:ext cx="75918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3C8956D-5445-C4E8-98E3-C8C65DC1410D}"/>
              </a:ext>
            </a:extLst>
          </p:cNvPr>
          <p:cNvSpPr/>
          <p:nvPr/>
        </p:nvSpPr>
        <p:spPr>
          <a:xfrm>
            <a:off x="2974182" y="4260056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E66B42A5-7493-FACC-E8A6-E95242F20B69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16200000" flipH="1">
            <a:off x="2195940" y="3357044"/>
            <a:ext cx="593771" cy="121225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F63D754-397D-3CEA-3DD8-F96D4C45D3BC}"/>
              </a:ext>
            </a:extLst>
          </p:cNvPr>
          <p:cNvSpPr/>
          <p:nvPr/>
        </p:nvSpPr>
        <p:spPr>
          <a:xfrm>
            <a:off x="3113935" y="3115489"/>
            <a:ext cx="249538" cy="2833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AD7721-848B-D699-3E62-683F8921ACE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2266290" y="3257174"/>
            <a:ext cx="847645" cy="27061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2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3" grpId="0"/>
      <p:bldP spid="24" grpId="0"/>
      <p:bldP spid="25" grpId="0"/>
      <p:bldP spid="26" grpId="0"/>
      <p:bldP spid="27" grpId="0"/>
      <p:bldP spid="29" grpId="0"/>
      <p:bldP spid="5" grpId="0"/>
      <p:bldP spid="6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</a:t>
            </a:r>
            <a:r>
              <a:rPr lang="en-US" sz="3200" b="1" dirty="0">
                <a:latin typeface="+mn-lt"/>
              </a:rPr>
              <a:t>Inner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Product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/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6A770D-09C8-4704-9E55-465E79B47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28" y="2022410"/>
                <a:ext cx="3209788" cy="378886"/>
              </a:xfrm>
              <a:prstGeom prst="rect">
                <a:avLst/>
              </a:prstGeom>
              <a:blipFill>
                <a:blip r:embed="rId3"/>
                <a:stretch>
                  <a:fillRect t="-169355" r="-4554" b="-25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/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45C6F7C-FA2E-446D-B268-B720285C1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78972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/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C709CE2-B16F-47E6-95AE-EC1C3FD95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575" y="1732806"/>
                <a:ext cx="1748684" cy="11128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/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11−6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3−5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2+9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7+2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−3−5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(0−4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)(2+9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(11−6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)(0−12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(−15+0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)(1+8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=+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11−41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−72−132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−15−120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F5A5235-7CB2-4069-9C16-9EBB981E6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46" y="3288063"/>
                <a:ext cx="8133765" cy="1109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/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=−62−301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52A79-87B9-4CFB-AC69-A71EDEE57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734" y="4522516"/>
                <a:ext cx="2086277" cy="276999"/>
              </a:xfrm>
              <a:prstGeom prst="rect">
                <a:avLst/>
              </a:prstGeom>
              <a:blipFill>
                <a:blip r:embed="rId7"/>
                <a:stretch>
                  <a:fillRect r="-233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AD23076-DB91-4784-8392-3BB94687E832}"/>
              </a:ext>
            </a:extLst>
          </p:cNvPr>
          <p:cNvSpPr/>
          <p:nvPr/>
        </p:nvSpPr>
        <p:spPr>
          <a:xfrm>
            <a:off x="5036695" y="1889068"/>
            <a:ext cx="3478655" cy="635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9BE045E-EB37-42EB-BAD3-E23381B90D0E}"/>
              </a:ext>
            </a:extLst>
          </p:cNvPr>
          <p:cNvCxnSpPr/>
          <p:nvPr/>
        </p:nvCxnSpPr>
        <p:spPr>
          <a:xfrm>
            <a:off x="7361429" y="4398047"/>
            <a:ext cx="12485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/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6E0299E-C5E6-4687-AC15-184B66443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584" y="3327321"/>
                <a:ext cx="752963" cy="3764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/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(1 x 4) • (4 x 1) = (1 x 1)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Scalar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E12E688-A86D-477C-8BDD-7A1552E7E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42" y="4482401"/>
                <a:ext cx="3648365" cy="400110"/>
              </a:xfrm>
              <a:prstGeom prst="rect">
                <a:avLst/>
              </a:prstGeom>
              <a:blipFill>
                <a:blip r:embed="rId9"/>
                <a:stretch>
                  <a:fillRect l="-33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0EEC390E-BEA4-45DE-928C-45E87214D8D5}"/>
              </a:ext>
            </a:extLst>
          </p:cNvPr>
          <p:cNvSpPr txBox="1"/>
          <p:nvPr/>
        </p:nvSpPr>
        <p:spPr>
          <a:xfrm>
            <a:off x="735850" y="5143197"/>
            <a:ext cx="39672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inner product of</a:t>
            </a:r>
          </a:p>
          <a:p>
            <a:pPr algn="ctr"/>
            <a:r>
              <a:rPr lang="en-US" b="1" dirty="0"/>
              <a:t>two vectors</a:t>
            </a:r>
            <a:r>
              <a:rPr lang="en-US" dirty="0"/>
              <a:t> uses the</a:t>
            </a:r>
          </a:p>
          <a:p>
            <a:pPr algn="ctr"/>
            <a:r>
              <a:rPr lang="en-US" b="1" dirty="0"/>
              <a:t>dot</a:t>
            </a:r>
            <a:r>
              <a:rPr lang="en-US" dirty="0"/>
              <a:t> product to </a:t>
            </a:r>
            <a:r>
              <a:rPr lang="en-US" i="1" dirty="0"/>
              <a:t>produce</a:t>
            </a:r>
            <a:r>
              <a:rPr lang="en-US" dirty="0"/>
              <a:t> a scalar</a:t>
            </a:r>
          </a:p>
          <a:p>
            <a:pPr algn="ctr"/>
            <a:r>
              <a:rPr lang="en-US" dirty="0"/>
              <a:t>but needs the </a:t>
            </a:r>
            <a:r>
              <a:rPr lang="en-US" u="sng" dirty="0"/>
              <a:t>adjoint</a:t>
            </a:r>
            <a:r>
              <a:rPr lang="en-US" dirty="0"/>
              <a:t> of the first vector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41730-3CBA-46B6-8765-B41771542395}"/>
              </a:ext>
            </a:extLst>
          </p:cNvPr>
          <p:cNvSpPr txBox="1"/>
          <p:nvPr/>
        </p:nvSpPr>
        <p:spPr>
          <a:xfrm>
            <a:off x="735850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63F18-CA01-4DAB-B549-ABD0CD572E86}"/>
              </a:ext>
            </a:extLst>
          </p:cNvPr>
          <p:cNvSpPr txBox="1"/>
          <p:nvPr/>
        </p:nvSpPr>
        <p:spPr>
          <a:xfrm>
            <a:off x="2484534" y="1252033"/>
            <a:ext cx="174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Column Matrix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3A5B03-36C4-4CA6-8344-95C8F168AD44}"/>
              </a:ext>
            </a:extLst>
          </p:cNvPr>
          <p:cNvGrpSpPr/>
          <p:nvPr/>
        </p:nvGrpSpPr>
        <p:grpSpPr>
          <a:xfrm>
            <a:off x="4884478" y="5156022"/>
            <a:ext cx="3645048" cy="1113125"/>
            <a:chOff x="4884478" y="5156022"/>
            <a:chExt cx="3645048" cy="11131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/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69E9A69-C0EC-4B4A-AA2E-56E683F47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6883" y="5587037"/>
                  <a:ext cx="2040238" cy="312650"/>
                </a:xfrm>
                <a:prstGeom prst="rect">
                  <a:avLst/>
                </a:prstGeom>
                <a:blipFill>
                  <a:blip r:embed="rId10"/>
                  <a:stretch>
                    <a:fillRect t="-1961" b="-19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835278C-4A76-4C8C-A74C-6151B3406437}"/>
                </a:ext>
              </a:extLst>
            </p:cNvPr>
            <p:cNvSpPr txBox="1"/>
            <p:nvPr/>
          </p:nvSpPr>
          <p:spPr>
            <a:xfrm>
              <a:off x="4884478" y="5156022"/>
              <a:ext cx="3645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Inner Product of Square </a:t>
              </a:r>
              <a:r>
                <a:rPr lang="en-US" b="1" u="sng" dirty="0">
                  <a:solidFill>
                    <a:srgbClr val="7030A0"/>
                  </a:solidFill>
                </a:rPr>
                <a:t>Matrices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/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rgbClr val="FF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a14:m>
                  <a:r>
                    <a:rPr lang="en-US" sz="1400" dirty="0">
                      <a:solidFill>
                        <a:srgbClr val="FF0000"/>
                      </a:solidFill>
                    </a:rPr>
                    <a:t> have same dimensions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607F09-B661-45D8-B519-FFFE948288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397" y="5961370"/>
                  <a:ext cx="2675211" cy="307777"/>
                </a:xfrm>
                <a:prstGeom prst="rect">
                  <a:avLst/>
                </a:prstGeom>
                <a:blipFill>
                  <a:blip r:embed="rId11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/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95CD76-A3E7-4C7D-9D0C-AB530102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353" y="2995385"/>
                <a:ext cx="234038" cy="276999"/>
              </a:xfrm>
              <a:prstGeom prst="rect">
                <a:avLst/>
              </a:prstGeom>
              <a:blipFill>
                <a:blip r:embed="rId12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E87EEAD-ECCB-4042-BF40-3A52780532B6}"/>
              </a:ext>
            </a:extLst>
          </p:cNvPr>
          <p:cNvSpPr txBox="1"/>
          <p:nvPr/>
        </p:nvSpPr>
        <p:spPr>
          <a:xfrm>
            <a:off x="5302198" y="1490817"/>
            <a:ext cx="294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numpy.</a:t>
            </a:r>
            <a:r>
              <a:rPr lang="en-US" b="1" dirty="0" err="1">
                <a:latin typeface="Consolas" panose="020B0609020204030204" pitchFamily="49" charset="0"/>
              </a:rPr>
              <a:t>vdot</a:t>
            </a:r>
            <a:r>
              <a:rPr lang="en-US" b="1" dirty="0">
                <a:latin typeface="Consolas" panose="020B0609020204030204" pitchFamily="49" charset="0"/>
              </a:rPr>
              <a:t>()</a:t>
            </a:r>
            <a:r>
              <a:rPr lang="en-US" b="1" dirty="0"/>
              <a:t> </a:t>
            </a:r>
            <a:r>
              <a:rPr lang="en-US" u="sng" dirty="0"/>
              <a:t>and</a:t>
            </a:r>
            <a:r>
              <a:rPr lang="en-US" dirty="0"/>
              <a:t> Qiskit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DE3336-C507-84C4-548F-B7CDC15F108A}"/>
              </a:ext>
            </a:extLst>
          </p:cNvPr>
          <p:cNvSpPr/>
          <p:nvPr/>
        </p:nvSpPr>
        <p:spPr>
          <a:xfrm>
            <a:off x="7142653" y="3703771"/>
            <a:ext cx="205255" cy="29489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3142D65E-EFC4-694E-B1AC-51C22829DFDF}"/>
              </a:ext>
            </a:extLst>
          </p:cNvPr>
          <p:cNvSpPr/>
          <p:nvPr/>
        </p:nvSpPr>
        <p:spPr>
          <a:xfrm rot="10800000">
            <a:off x="1550505" y="4340282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F94DE9B5-413E-0ED1-3A9D-0C8D2406A039}"/>
              </a:ext>
            </a:extLst>
          </p:cNvPr>
          <p:cNvSpPr/>
          <p:nvPr/>
        </p:nvSpPr>
        <p:spPr>
          <a:xfrm>
            <a:off x="1208599" y="4792793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5" grpId="0"/>
      <p:bldP spid="26" grpId="0"/>
      <p:bldP spid="29" grpId="0"/>
      <p:bldP spid="30" grpId="0" animBg="1"/>
      <p:bldP spid="33" grpId="0"/>
      <p:bldP spid="35" grpId="0"/>
      <p:bldP spid="37" grpId="0"/>
      <p:bldP spid="5" grpId="0"/>
      <p:bldP spid="8" grpId="0"/>
      <p:bldP spid="7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</a:t>
            </a:r>
            <a:r>
              <a:rPr lang="en-US" sz="3200" b="1" dirty="0">
                <a:latin typeface="+mn-lt"/>
              </a:rPr>
              <a:t>Norm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/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ba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37092D-FC0A-4B91-9693-BA19D62B2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672" y="1541673"/>
                <a:ext cx="3687420" cy="359522"/>
              </a:xfrm>
              <a:prstGeom prst="rect">
                <a:avLst/>
              </a:prstGeom>
              <a:blipFill>
                <a:blip r:embed="rId3"/>
                <a:stretch>
                  <a:fillRect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/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11+6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5A2D79A-D400-4C6F-A93F-83971AACC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781" y="1390959"/>
                <a:ext cx="1441869" cy="10204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CA3F855-3B25-49C7-BF6A-A9B7BF51DD50}"/>
              </a:ext>
            </a:extLst>
          </p:cNvPr>
          <p:cNvSpPr txBox="1"/>
          <p:nvPr/>
        </p:nvSpPr>
        <p:spPr>
          <a:xfrm>
            <a:off x="1412386" y="1991780"/>
            <a:ext cx="4191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The "norm" of a </a:t>
            </a:r>
            <a:r>
              <a:rPr lang="en-US" sz="1600" b="1" dirty="0">
                <a:solidFill>
                  <a:srgbClr val="7030A0"/>
                </a:solidFill>
              </a:rPr>
              <a:t>vector</a:t>
            </a:r>
            <a:r>
              <a:rPr lang="en-US" sz="1600" dirty="0">
                <a:solidFill>
                  <a:srgbClr val="7030A0"/>
                </a:solidFill>
              </a:rPr>
              <a:t> of complex numbers must be a positive </a:t>
            </a:r>
            <a:r>
              <a:rPr lang="en-US" sz="1600" b="1" dirty="0">
                <a:solidFill>
                  <a:srgbClr val="7030A0"/>
                </a:solidFill>
              </a:rPr>
              <a:t>real scalar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because </a:t>
            </a:r>
            <a:r>
              <a:rPr lang="en-US" sz="1600" u="sng" dirty="0">
                <a:solidFill>
                  <a:srgbClr val="7030A0"/>
                </a:solidFill>
              </a:rPr>
              <a:t>length</a:t>
            </a:r>
            <a:r>
              <a:rPr lang="en-US" sz="1600" dirty="0">
                <a:solidFill>
                  <a:srgbClr val="7030A0"/>
                </a:solidFill>
              </a:rPr>
              <a:t> cannot be </a:t>
            </a:r>
            <a:r>
              <a:rPr lang="en-US" sz="1600" i="1" dirty="0">
                <a:solidFill>
                  <a:srgbClr val="7030A0"/>
                </a:solidFill>
              </a:rPr>
              <a:t>negative or imaginary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4C2FCD-70BD-439D-BFF1-620E76FCA34B}"/>
              </a:ext>
            </a:extLst>
          </p:cNvPr>
          <p:cNvGrpSpPr/>
          <p:nvPr/>
        </p:nvGrpSpPr>
        <p:grpSpPr>
          <a:xfrm>
            <a:off x="852151" y="4828004"/>
            <a:ext cx="7245227" cy="1492078"/>
            <a:chOff x="998525" y="4977778"/>
            <a:chExt cx="7245227" cy="1492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/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451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=21.23676…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A6882DD-CF79-4659-BD1F-0D97BED9D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25" y="4977778"/>
                  <a:ext cx="7245227" cy="111280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/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773BA3C-4D73-442A-AAE1-8E89132C4F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48" y="6055704"/>
                  <a:ext cx="752963" cy="3764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/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863D254-6DA1-4730-A7C9-C9FEFD363A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3917" y="6105430"/>
                  <a:ext cx="19075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/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rad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n>
                                      <a:solidFill>
                                        <a:srgbClr val="7030A0"/>
                                      </a:solidFill>
                                    </a:ln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rad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B03326-97ED-479C-B0EB-2BA2DC890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6103" y="6018001"/>
                  <a:ext cx="2280211" cy="45185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054B33E-52A4-46ED-A508-00366072FBA3}"/>
              </a:ext>
            </a:extLst>
          </p:cNvPr>
          <p:cNvGrpSpPr/>
          <p:nvPr/>
        </p:nvGrpSpPr>
        <p:grpSpPr>
          <a:xfrm>
            <a:off x="469280" y="3090414"/>
            <a:ext cx="8010968" cy="1599001"/>
            <a:chOff x="566516" y="2754966"/>
            <a:chExt cx="8010968" cy="1599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/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11−6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11+6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7−2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11−6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11+6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15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157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225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=451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B484C39-0B1E-4AA2-A096-BA69C8C8B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516" y="2754966"/>
                  <a:ext cx="8010968" cy="120231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/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A46824C-F380-454D-A11C-24EC05EB95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4596" y="3977517"/>
                  <a:ext cx="752963" cy="3764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/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A0B29C5-74EB-4C93-970F-9F44D4EDB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8365" y="4027243"/>
                  <a:ext cx="19075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9355" r="-193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883F8-EA4A-4072-85A3-A103B0816A65}"/>
              </a:ext>
            </a:extLst>
          </p:cNvPr>
          <p:cNvSpPr/>
          <p:nvPr/>
        </p:nvSpPr>
        <p:spPr>
          <a:xfrm>
            <a:off x="911225" y="5224688"/>
            <a:ext cx="460375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8B2A65-ABAE-4336-8732-F0DA89F73D6C}"/>
              </a:ext>
            </a:extLst>
          </p:cNvPr>
          <p:cNvSpPr/>
          <p:nvPr/>
        </p:nvSpPr>
        <p:spPr>
          <a:xfrm>
            <a:off x="5997575" y="5212060"/>
            <a:ext cx="592411" cy="356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E95FB7D-8531-B7EB-63AF-37B537AB59EF}"/>
              </a:ext>
            </a:extLst>
          </p:cNvPr>
          <p:cNvCxnSpPr/>
          <p:nvPr/>
        </p:nvCxnSpPr>
        <p:spPr>
          <a:xfrm>
            <a:off x="6850118" y="5557051"/>
            <a:ext cx="9222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7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  <p:bldP spid="35" grpId="0"/>
      <p:bldP spid="12" grpId="0" animBg="1"/>
      <p:bldP spid="2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B863F2-ECB1-4EA1-B40C-51CC021E825C}"/>
              </a:ext>
            </a:extLst>
          </p:cNvPr>
          <p:cNvSpPr txBox="1"/>
          <p:nvPr/>
        </p:nvSpPr>
        <p:spPr>
          <a:xfrm>
            <a:off x="833284" y="4705718"/>
            <a:ext cx="57567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Unitary matrices are </a:t>
            </a:r>
            <a:r>
              <a:rPr lang="en-US" sz="2000" b="1" dirty="0">
                <a:solidFill>
                  <a:srgbClr val="7030A0"/>
                </a:solidFill>
              </a:rPr>
              <a:t>invertible</a:t>
            </a:r>
            <a:r>
              <a:rPr lang="en-US" sz="2000" dirty="0">
                <a:solidFill>
                  <a:srgbClr val="7030A0"/>
                </a:solidFill>
              </a:rPr>
              <a:t>, their inverse is their </a:t>
            </a:r>
            <a:r>
              <a:rPr lang="en-US" sz="2000" i="1" dirty="0">
                <a:solidFill>
                  <a:srgbClr val="7030A0"/>
                </a:solidFill>
              </a:rPr>
              <a:t>adjoint</a:t>
            </a:r>
            <a:r>
              <a:rPr lang="en-US" sz="2000" dirty="0">
                <a:solidFill>
                  <a:srgbClr val="7030A0"/>
                </a:solidFill>
              </a:rPr>
              <a:t>, and they preserve </a:t>
            </a:r>
            <a:r>
              <a:rPr lang="en-US" sz="2000" i="1" dirty="0">
                <a:solidFill>
                  <a:srgbClr val="7030A0"/>
                </a:solidFill>
              </a:rPr>
              <a:t>norms</a:t>
            </a:r>
          </a:p>
          <a:p>
            <a:endParaRPr lang="en-US" sz="20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A unitary matrix "preserves the geometry"  (lengths &amp; relative angles) of the space is acts upon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/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6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A09B0C-10A0-4405-9DC6-2F7D8FCC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1516754"/>
                <a:ext cx="2589170" cy="21408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/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92B7B1-F39A-49AF-A86F-B3497392A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674" y="2565495"/>
                <a:ext cx="2866875" cy="8165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/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29C4F3-E10C-4202-809E-963198552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52" y="3992214"/>
                <a:ext cx="2636811" cy="378886"/>
              </a:xfrm>
              <a:prstGeom prst="rect">
                <a:avLst/>
              </a:prstGeom>
              <a:blipFill>
                <a:blip r:embed="rId5"/>
                <a:stretch>
                  <a:fillRect l="-2315" t="-3226" r="-231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/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C5072A-0BD8-45BD-835C-1D5394003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981" y="3931287"/>
                <a:ext cx="4164666" cy="4472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/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noFill/>
              <a:ln w="1270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can "undo"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Reversible Computation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C5B46D-D746-4090-8ECD-5A1294E7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798" y="4992034"/>
                <a:ext cx="1917704" cy="930448"/>
              </a:xfrm>
              <a:prstGeom prst="rect">
                <a:avLst/>
              </a:prstGeom>
              <a:blipFill>
                <a:blip r:embed="rId7"/>
                <a:stretch>
                  <a:fillRect t="-1935" b="-8387"/>
                </a:stretch>
              </a:blipFill>
              <a:ln w="127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F4B095A-5E4D-4D30-B09D-63546D6CFF29}"/>
              </a:ext>
            </a:extLst>
          </p:cNvPr>
          <p:cNvSpPr txBox="1"/>
          <p:nvPr/>
        </p:nvSpPr>
        <p:spPr>
          <a:xfrm>
            <a:off x="4917362" y="3637147"/>
            <a:ext cx="3081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 Unitary Matrix Respects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/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54BEA5-A66E-45FF-BD2F-D25717FC9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702" y="1477316"/>
                <a:ext cx="2700098" cy="8165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2259BB6-5978-4AA0-8E77-6483D68E0C84}"/>
              </a:ext>
            </a:extLst>
          </p:cNvPr>
          <p:cNvSpPr txBox="1"/>
          <p:nvPr/>
        </p:nvSpPr>
        <p:spPr>
          <a:xfrm>
            <a:off x="7033093" y="1576775"/>
            <a:ext cx="1603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26FA00-C2AA-4EE2-9488-12861770EDD0}"/>
              </a:ext>
            </a:extLst>
          </p:cNvPr>
          <p:cNvSpPr txBox="1"/>
          <p:nvPr/>
        </p:nvSpPr>
        <p:spPr>
          <a:xfrm>
            <a:off x="6998837" y="2608140"/>
            <a:ext cx="1672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Counterclockwise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i="1" dirty="0">
                <a:solidFill>
                  <a:srgbClr val="7030A0"/>
                </a:solidFill>
              </a:rPr>
              <a:t>Rotation</a:t>
            </a:r>
            <a:r>
              <a:rPr lang="en-US" sz="1600" dirty="0">
                <a:solidFill>
                  <a:srgbClr val="7030A0"/>
                </a:solidFill>
              </a:rPr>
              <a:t> Matrix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54BA2E-BDF4-48A5-9316-724EE3BEB686}"/>
              </a:ext>
            </a:extLst>
          </p:cNvPr>
          <p:cNvCxnSpPr/>
          <p:nvPr/>
        </p:nvCxnSpPr>
        <p:spPr>
          <a:xfrm>
            <a:off x="1308538" y="6274676"/>
            <a:ext cx="6936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8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18" grpId="0"/>
      <p:bldP spid="3" grpId="0" animBg="1"/>
      <p:bldP spid="5" grpId="0"/>
      <p:bldP spid="12" grpId="0"/>
      <p:bldP spid="6" grpId="0"/>
      <p:bldP spid="1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a vector with itself is its squared norm</a:t>
                </a:r>
              </a:p>
              <a:p>
                <a:pPr marL="514350" indent="-514350">
                  <a:buFont typeface="+mj-lt"/>
                  <a:buAutoNum type="arabicParenR" startAt="2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An inner product is equal to its own conjugate</a:t>
                </a:r>
              </a:p>
              <a:p>
                <a:pPr marL="457200" indent="-457200">
                  <a:buFont typeface="+mj-lt"/>
                  <a:buAutoNum type="arabicParenR" startAt="3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(dagger) operator is distributive across matrix addition</a:t>
                </a:r>
              </a:p>
              <a:p>
                <a:pPr marL="457200" indent="-457200">
                  <a:buFont typeface="+mj-lt"/>
                  <a:buAutoNum type="arabicParenR" startAt="4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24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inner product of two equal length vectors is equal to the trace of their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𝑦𝑇𝑟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trace operator is distributive across scalar-array multiplication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850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931"/>
          <a:stretch/>
        </p:blipFill>
        <p:spPr>
          <a:xfrm>
            <a:off x="3941922" y="1607793"/>
            <a:ext cx="4674072" cy="764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D82BBD-C357-8FDC-A7BD-18186EC7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2" y="1827847"/>
            <a:ext cx="2500114" cy="2807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12158C-682F-41AA-B6B6-A9FD56C5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complex_matrices.ipynb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54288" y="34419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582630" y="365000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42168" y="2768051"/>
            <a:ext cx="191401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13532" y="3472823"/>
            <a:ext cx="1755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42167" y="2891193"/>
            <a:ext cx="849113" cy="581630"/>
          </a:xfrm>
          <a:prstGeom prst="bentConnector4">
            <a:avLst>
              <a:gd name="adj1" fmla="val -26922"/>
              <a:gd name="adj2" fmla="val 6058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B05E74-882B-4780-BA88-60A42244586F}"/>
              </a:ext>
            </a:extLst>
          </p:cNvPr>
          <p:cNvGrpSpPr/>
          <p:nvPr/>
        </p:nvGrpSpPr>
        <p:grpSpPr>
          <a:xfrm>
            <a:off x="4527454" y="5612941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6F052B0-26E0-4AFD-84DE-7E4846B2F3D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1B6E56-49FE-443E-9684-0861C5396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C83D185-C427-43A9-AABF-971C682D8951}"/>
              </a:ext>
            </a:extLst>
          </p:cNvPr>
          <p:cNvSpPr/>
          <p:nvPr/>
        </p:nvSpPr>
        <p:spPr>
          <a:xfrm>
            <a:off x="520262" y="2831357"/>
            <a:ext cx="4627179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262A416-8F45-427C-BB7D-C78521C1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4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F054C78-B3FB-42C0-84E7-AC2654BC25CD}"/>
              </a:ext>
            </a:extLst>
          </p:cNvPr>
          <p:cNvSpPr txBox="1"/>
          <p:nvPr/>
        </p:nvSpPr>
        <p:spPr>
          <a:xfrm>
            <a:off x="2325414" y="90732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55493E6-5383-4F7F-BF9D-89016C6758E6}"/>
              </a:ext>
            </a:extLst>
          </p:cNvPr>
          <p:cNvSpPr txBox="1"/>
          <p:nvPr/>
        </p:nvSpPr>
        <p:spPr>
          <a:xfrm>
            <a:off x="3147462" y="88344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4FC743-4053-48DF-B9EC-90679782D2ED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D4D93-D950-4D72-BB0D-B6D7726AE22C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C756D3C4-ACCD-4FD5-B9C3-FF11D75DDCE5}"/>
              </a:ext>
            </a:extLst>
          </p:cNvPr>
          <p:cNvCxnSpPr>
            <a:cxnSpLocks/>
            <a:stCxn id="6" idx="2"/>
            <a:endCxn id="3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5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2" grpId="0" animBg="1"/>
      <p:bldP spid="52" grpId="0"/>
      <p:bldP spid="13" grpId="0"/>
      <p:bldP spid="55" grpId="0"/>
      <p:bldP spid="3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complex_matrices.ipynb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65CB6F9-D345-4A95-8423-376A2EED9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9" y="1597193"/>
            <a:ext cx="4911022" cy="46585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F70C12-E38B-4F37-9458-A65A74FA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43" y="2314636"/>
            <a:ext cx="2933718" cy="1597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874876" y="3208283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/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14FC895-E6A0-4A98-8883-163E0FD43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38" y="1228905"/>
                <a:ext cx="1365758" cy="276999"/>
              </a:xfrm>
              <a:prstGeom prst="rect">
                <a:avLst/>
              </a:prstGeom>
              <a:blipFill>
                <a:blip r:embed="rId5"/>
                <a:stretch>
                  <a:fillRect t="-4444" r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B7094E-0656-4C69-ADA4-90613028BE3A}"/>
              </a:ext>
            </a:extLst>
          </p:cNvPr>
          <p:cNvSpPr txBox="1"/>
          <p:nvPr/>
        </p:nvSpPr>
        <p:spPr>
          <a:xfrm>
            <a:off x="6113532" y="4861991"/>
            <a:ext cx="2186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Transposing</a:t>
            </a:r>
            <a:r>
              <a:rPr lang="en-US" dirty="0">
                <a:solidFill>
                  <a:srgbClr val="00B050"/>
                </a:solidFill>
              </a:rPr>
              <a:t> a </a:t>
            </a:r>
            <a:r>
              <a:rPr lang="en-US" u="sng" dirty="0">
                <a:solidFill>
                  <a:srgbClr val="00B050"/>
                </a:solidFill>
              </a:rPr>
              <a:t>vector</a:t>
            </a:r>
            <a:r>
              <a:rPr lang="en-US" dirty="0">
                <a:solidFill>
                  <a:srgbClr val="00B050"/>
                </a:solidFill>
              </a:rPr>
              <a:t> (which is inherently one-dimensional) really does </a:t>
            </a:r>
            <a:r>
              <a:rPr lang="en-US" i="1" dirty="0">
                <a:solidFill>
                  <a:srgbClr val="00B050"/>
                </a:solidFill>
              </a:rPr>
              <a:t>nothing</a:t>
            </a:r>
            <a:r>
              <a:rPr lang="en-US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563B1E-C84F-40A0-A9B9-0CF6BF90772E}"/>
              </a:ext>
            </a:extLst>
          </p:cNvPr>
          <p:cNvSpPr/>
          <p:nvPr/>
        </p:nvSpPr>
        <p:spPr>
          <a:xfrm>
            <a:off x="1860331" y="3534085"/>
            <a:ext cx="268264" cy="2462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E281383B-4AD1-47F9-A6FA-CC99C9F7BAA3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3213101" y="2561725"/>
            <a:ext cx="1681792" cy="411906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9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B7B5-F840-8CDE-4373-E51CEB250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" y="1990335"/>
            <a:ext cx="4932656" cy="3983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1852F-1BF3-48F0-9451-9B7C58136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741" y="2314636"/>
            <a:ext cx="3043834" cy="1731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7084009" y="3113410"/>
            <a:ext cx="236483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/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2D6273B-31FE-4E66-9AF5-9E9FF0D3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011" y="1569933"/>
                <a:ext cx="142596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28E791E-B042-4C36-804B-676586D4BDB5}"/>
              </a:ext>
            </a:extLst>
          </p:cNvPr>
          <p:cNvSpPr/>
          <p:nvPr/>
        </p:nvSpPr>
        <p:spPr>
          <a:xfrm>
            <a:off x="477406" y="2360596"/>
            <a:ext cx="3605864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85AFD-3AD5-5865-85AE-F39DF71EF1BF}"/>
              </a:ext>
            </a:extLst>
          </p:cNvPr>
          <p:cNvSpPr txBox="1"/>
          <p:nvPr/>
        </p:nvSpPr>
        <p:spPr>
          <a:xfrm>
            <a:off x="2167759" y="125123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8EEB63-0540-6744-5E89-B335E4D87526}"/>
              </a:ext>
            </a:extLst>
          </p:cNvPr>
          <p:cNvSpPr txBox="1"/>
          <p:nvPr/>
        </p:nvSpPr>
        <p:spPr>
          <a:xfrm>
            <a:off x="2989807" y="1227358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1927B3-E357-696A-B5B6-953449080412}"/>
              </a:ext>
            </a:extLst>
          </p:cNvPr>
          <p:cNvGrpSpPr/>
          <p:nvPr/>
        </p:nvGrpSpPr>
        <p:grpSpPr>
          <a:xfrm>
            <a:off x="3779887" y="38878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0060622-6836-CBEE-30B1-453A40E29B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572530-86EF-8AD7-F344-531FE04AF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B24CF5-41EE-0EEB-DB69-023580190594}"/>
              </a:ext>
            </a:extLst>
          </p:cNvPr>
          <p:cNvGrpSpPr/>
          <p:nvPr/>
        </p:nvGrpSpPr>
        <p:grpSpPr>
          <a:xfrm>
            <a:off x="4415595" y="5318932"/>
            <a:ext cx="848492" cy="369332"/>
            <a:chOff x="4704120" y="2356972"/>
            <a:chExt cx="84849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83DD24D-D83E-446D-025E-358392EDB3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50324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FF02043-BA0C-E47D-B67A-3EC6CC516E16}"/>
                </a:ext>
              </a:extLst>
            </p:cNvPr>
            <p:cNvSpPr txBox="1"/>
            <p:nvPr/>
          </p:nvSpPr>
          <p:spPr>
            <a:xfrm>
              <a:off x="516915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221890-56FA-DA47-457C-1408E76D848E}"/>
              </a:ext>
            </a:extLst>
          </p:cNvPr>
          <p:cNvGrpSpPr/>
          <p:nvPr/>
        </p:nvGrpSpPr>
        <p:grpSpPr>
          <a:xfrm>
            <a:off x="7836181" y="301545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4BE29C0-0F77-39AA-A7B5-B263F8F03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FFF58B-B8BC-A869-D397-617F4F9FD4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A965E5-6B3F-E9AF-5425-B4AAE6898469}"/>
              </a:ext>
            </a:extLst>
          </p:cNvPr>
          <p:cNvGrpSpPr/>
          <p:nvPr/>
        </p:nvGrpSpPr>
        <p:grpSpPr>
          <a:xfrm>
            <a:off x="8087710" y="3898493"/>
            <a:ext cx="633374" cy="699742"/>
            <a:chOff x="5047900" y="2141349"/>
            <a:chExt cx="633374" cy="6997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70217C9-4291-61AC-6C38-3496304F4C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47900" y="2141349"/>
              <a:ext cx="349394" cy="400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69B737-8403-B384-CDA4-061294A708A1}"/>
                </a:ext>
              </a:extLst>
            </p:cNvPr>
            <p:cNvSpPr txBox="1"/>
            <p:nvPr/>
          </p:nvSpPr>
          <p:spPr>
            <a:xfrm>
              <a:off x="5297816" y="24717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FD1C1CD-4EB8-72C9-3171-EE6863807109}"/>
              </a:ext>
            </a:extLst>
          </p:cNvPr>
          <p:cNvSpPr/>
          <p:nvPr/>
        </p:nvSpPr>
        <p:spPr>
          <a:xfrm>
            <a:off x="1539875" y="5388861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CFBDF0-F252-7468-17B1-5D0D7899AAE4}"/>
              </a:ext>
            </a:extLst>
          </p:cNvPr>
          <p:cNvSpPr/>
          <p:nvPr/>
        </p:nvSpPr>
        <p:spPr>
          <a:xfrm>
            <a:off x="2515825" y="5391269"/>
            <a:ext cx="192881" cy="22465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098F5-801A-CD7C-20C2-EE6FBA7C2679}"/>
              </a:ext>
            </a:extLst>
          </p:cNvPr>
          <p:cNvSpPr txBox="1"/>
          <p:nvPr/>
        </p:nvSpPr>
        <p:spPr>
          <a:xfrm>
            <a:off x="1380361" y="6131482"/>
            <a:ext cx="540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What are the differences between $...$ and $$...$$ ???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553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6" grpId="0" animBg="1"/>
      <p:bldP spid="10" grpId="0"/>
      <p:bldP spid="11" grpId="0"/>
      <p:bldP spid="8" grpId="0" animBg="1"/>
      <p:bldP spid="26" grpId="0" animBg="1"/>
      <p:bldP spid="2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95FEF32-E1D3-40FF-9E12-E04C4103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917" y="2269469"/>
            <a:ext cx="3664076" cy="2555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FD738-3258-42DD-A1F3-EE48746FC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1" y="1979971"/>
            <a:ext cx="4558189" cy="424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683803" y="4604297"/>
            <a:ext cx="308204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/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F18B67-1C76-4C30-BF15-80303E2A1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878" y="1545191"/>
                <a:ext cx="2057294" cy="284117"/>
              </a:xfrm>
              <a:prstGeom prst="rect">
                <a:avLst/>
              </a:prstGeom>
              <a:blipFill>
                <a:blip r:embed="rId5"/>
                <a:stretch>
                  <a:fillRect t="-4255" r="-1183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7128" y="2256447"/>
            <a:ext cx="4210495" cy="2462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53445C-6F7F-4B60-A0F0-F67745257F78}"/>
              </a:ext>
            </a:extLst>
          </p:cNvPr>
          <p:cNvSpPr txBox="1"/>
          <p:nvPr/>
        </p:nvSpPr>
        <p:spPr>
          <a:xfrm>
            <a:off x="5218388" y="5224081"/>
            <a:ext cx="29308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no simple equality test for </a:t>
            </a:r>
            <a:r>
              <a:rPr lang="en-US" b="1" dirty="0" err="1"/>
              <a:t>numpy</a:t>
            </a:r>
            <a:r>
              <a:rPr lang="en-US" dirty="0">
                <a:solidFill>
                  <a:srgbClr val="7030A0"/>
                </a:solidFill>
              </a:rPr>
              <a:t> matrices so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must use the </a:t>
            </a:r>
            <a:r>
              <a:rPr lang="en-US" b="1" dirty="0"/>
              <a:t>.all() </a:t>
            </a:r>
            <a:r>
              <a:rPr lang="en-US" dirty="0">
                <a:solidFill>
                  <a:srgbClr val="7030A0"/>
                </a:solidFill>
              </a:rPr>
              <a:t>method after </a:t>
            </a:r>
            <a:r>
              <a:rPr lang="en-US" b="1" dirty="0"/>
              <a:t>.</a:t>
            </a:r>
            <a:r>
              <a:rPr lang="en-US" b="1" dirty="0" err="1"/>
              <a:t>isclose</a:t>
            </a:r>
            <a:r>
              <a:rPr lang="en-US" b="1" dirty="0"/>
              <a:t>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1F5DD-1B6A-41AF-AB95-2305A7C67B3C}"/>
              </a:ext>
            </a:extLst>
          </p:cNvPr>
          <p:cNvCxnSpPr>
            <a:stCxn id="22" idx="1"/>
          </p:cNvCxnSpPr>
          <p:nvPr/>
        </p:nvCxnSpPr>
        <p:spPr>
          <a:xfrm flipH="1">
            <a:off x="3979239" y="5824246"/>
            <a:ext cx="1239149" cy="78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D38BF61-CE21-4667-A069-05E1A5522A05}"/>
              </a:ext>
            </a:extLst>
          </p:cNvPr>
          <p:cNvSpPr txBox="1"/>
          <p:nvPr/>
        </p:nvSpPr>
        <p:spPr>
          <a:xfrm>
            <a:off x="2146026" y="366501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28C21-06CC-4BB2-99C1-263C2360D37E}"/>
              </a:ext>
            </a:extLst>
          </p:cNvPr>
          <p:cNvCxnSpPr>
            <a:cxnSpLocks/>
          </p:cNvCxnSpPr>
          <p:nvPr/>
        </p:nvCxnSpPr>
        <p:spPr>
          <a:xfrm flipH="1">
            <a:off x="1671146" y="3878317"/>
            <a:ext cx="622737" cy="225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2EC384E-6B4C-4D3C-6789-24D5DF5A9B61}"/>
              </a:ext>
            </a:extLst>
          </p:cNvPr>
          <p:cNvSpPr txBox="1"/>
          <p:nvPr/>
        </p:nvSpPr>
        <p:spPr>
          <a:xfrm>
            <a:off x="177935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ED2A6E-12FD-0C09-1700-DE1BA1C2D8AB}"/>
              </a:ext>
            </a:extLst>
          </p:cNvPr>
          <p:cNvSpPr txBox="1"/>
          <p:nvPr/>
        </p:nvSpPr>
        <p:spPr>
          <a:xfrm>
            <a:off x="2957954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196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/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5F3C8-7468-2384-0079-3E0146D3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4" y="1980422"/>
            <a:ext cx="5502881" cy="46667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complex_matrices.ipynb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903557-1B28-4E99-8C1F-80F53D68B55C}"/>
              </a:ext>
            </a:extLst>
          </p:cNvPr>
          <p:cNvSpPr/>
          <p:nvPr/>
        </p:nvSpPr>
        <p:spPr>
          <a:xfrm>
            <a:off x="636829" y="3600043"/>
            <a:ext cx="3241998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34770" y="2290268"/>
            <a:ext cx="2907625" cy="368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/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EE559F-E3F5-4DA2-8439-F8CEE05BC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040" y="1508943"/>
                <a:ext cx="2046329" cy="312650"/>
              </a:xfrm>
              <a:prstGeom prst="rect">
                <a:avLst/>
              </a:prstGeom>
              <a:blipFill>
                <a:blip r:embed="rId6"/>
                <a:stretch>
                  <a:fillRect t="-196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4043737" y="35042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DC9A8A-3D02-8812-9D62-47C75DD85D49}"/>
              </a:ext>
            </a:extLst>
          </p:cNvPr>
          <p:cNvSpPr txBox="1"/>
          <p:nvPr/>
        </p:nvSpPr>
        <p:spPr>
          <a:xfrm>
            <a:off x="24415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F3E48-2C04-8C90-44D1-F949D5920B0E}"/>
              </a:ext>
            </a:extLst>
          </p:cNvPr>
          <p:cNvSpPr txBox="1"/>
          <p:nvPr/>
        </p:nvSpPr>
        <p:spPr>
          <a:xfrm>
            <a:off x="3620106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5DE07-399C-D0FF-FAE6-2F18B1C68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980422"/>
            <a:ext cx="4214877" cy="309510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/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×1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1×4</m:t>
                          </m:r>
                        </m:e>
                      </m:d>
                      <m:r>
                        <a:rPr lang="en-US" b="0" i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4×4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A33FFC-A1B9-6780-134F-127B95033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319" y="2289448"/>
                <a:ext cx="28299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E49E933-EF26-7913-5F12-02633E94FA06}"/>
              </a:ext>
            </a:extLst>
          </p:cNvPr>
          <p:cNvSpPr/>
          <p:nvPr/>
        </p:nvSpPr>
        <p:spPr>
          <a:xfrm>
            <a:off x="5273566" y="3287111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770E1B9-4FCF-C0F2-8727-FC6CACBDB653}"/>
              </a:ext>
            </a:extLst>
          </p:cNvPr>
          <p:cNvSpPr/>
          <p:nvPr/>
        </p:nvSpPr>
        <p:spPr>
          <a:xfrm>
            <a:off x="6139709" y="3504277"/>
            <a:ext cx="699530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111B83-374B-A406-7936-B75EB0F3411A}"/>
              </a:ext>
            </a:extLst>
          </p:cNvPr>
          <p:cNvSpPr/>
          <p:nvPr/>
        </p:nvSpPr>
        <p:spPr>
          <a:xfrm>
            <a:off x="6994577" y="3740021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E8D3B7-B5ED-B6CD-2F6F-7E9910C567DF}"/>
              </a:ext>
            </a:extLst>
          </p:cNvPr>
          <p:cNvSpPr/>
          <p:nvPr/>
        </p:nvSpPr>
        <p:spPr>
          <a:xfrm>
            <a:off x="7885164" y="3956714"/>
            <a:ext cx="749247" cy="1728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30CAEF-E108-7F69-6FEE-EAC48B351B87}"/>
              </a:ext>
            </a:extLst>
          </p:cNvPr>
          <p:cNvSpPr/>
          <p:nvPr/>
        </p:nvSpPr>
        <p:spPr>
          <a:xfrm>
            <a:off x="5433561" y="4522620"/>
            <a:ext cx="902887" cy="24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/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C0B1C7-4107-2885-EB64-F33EDC97C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3263" y="2018523"/>
                <a:ext cx="298095" cy="284117"/>
              </a:xfrm>
              <a:prstGeom prst="rect">
                <a:avLst/>
              </a:prstGeom>
              <a:blipFill>
                <a:blip r:embed="rId9"/>
                <a:stretch>
                  <a:fillRect l="-12500" t="-4255" r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/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B1941-0749-1ED2-0CE0-DCC9D5BFD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811" y="2029910"/>
                <a:ext cx="234038" cy="276999"/>
              </a:xfrm>
              <a:prstGeom prst="rect">
                <a:avLst/>
              </a:prstGeom>
              <a:blipFill>
                <a:blip r:embed="rId10"/>
                <a:stretch>
                  <a:fillRect l="-15789" r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DF25B368-650B-3871-313D-A97421660A3E}"/>
              </a:ext>
            </a:extLst>
          </p:cNvPr>
          <p:cNvSpPr/>
          <p:nvPr/>
        </p:nvSpPr>
        <p:spPr>
          <a:xfrm rot="10800000">
            <a:off x="6497517" y="2151500"/>
            <a:ext cx="584070" cy="2161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AB32F794-4F9B-86B3-0C27-7D8E85F1F750}"/>
              </a:ext>
            </a:extLst>
          </p:cNvPr>
          <p:cNvSpPr/>
          <p:nvPr/>
        </p:nvSpPr>
        <p:spPr>
          <a:xfrm>
            <a:off x="6155611" y="2604011"/>
            <a:ext cx="1343770" cy="3104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9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10" grpId="0"/>
      <p:bldP spid="11" grpId="0" animBg="1"/>
      <p:bldP spid="25" grpId="0" animBg="1"/>
      <p:bldP spid="26" grpId="0" animBg="1"/>
      <p:bldP spid="30" grpId="0" animBg="1"/>
      <p:bldP spid="32" grpId="0" animBg="1"/>
      <p:bldP spid="2" grpId="0"/>
      <p:bldP spid="6" grpId="0"/>
      <p:bldP spid="9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6724A1-70C1-0AB4-055D-3E4D6C6B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0" y="1971791"/>
            <a:ext cx="6565966" cy="4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79B8C-01EF-05E4-2F70-D00C58B0E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90" y="2693804"/>
            <a:ext cx="4099100" cy="842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82066" y="2296724"/>
            <a:ext cx="4318534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641333" y="2977733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/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𝑦𝑇𝑟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A4E2A22-CE68-43C3-B08A-5B75ADBE6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950" y="1553738"/>
                <a:ext cx="3319114" cy="276999"/>
              </a:xfrm>
              <a:prstGeom prst="rect">
                <a:avLst/>
              </a:prstGeom>
              <a:blipFill>
                <a:blip r:embed="rId5"/>
                <a:stretch>
                  <a:fillRect l="-91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D3E2A885-A9FC-4A43-9824-B34440D90686}"/>
              </a:ext>
            </a:extLst>
          </p:cNvPr>
          <p:cNvSpPr/>
          <p:nvPr/>
        </p:nvSpPr>
        <p:spPr>
          <a:xfrm>
            <a:off x="5682694" y="3006925"/>
            <a:ext cx="2880282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2AEE79-C67A-49DD-9BB3-2B2611E9AB1F}"/>
              </a:ext>
            </a:extLst>
          </p:cNvPr>
          <p:cNvGrpSpPr/>
          <p:nvPr/>
        </p:nvGrpSpPr>
        <p:grpSpPr>
          <a:xfrm>
            <a:off x="3685405" y="569472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D622D3-4073-4332-9105-D3215B204E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F66BEE-DF24-4FCF-B4EF-FA5A26AEC4E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1D71F7-102A-599F-2524-CBC98328D803}"/>
              </a:ext>
            </a:extLst>
          </p:cNvPr>
          <p:cNvSpPr txBox="1"/>
          <p:nvPr/>
        </p:nvSpPr>
        <p:spPr>
          <a:xfrm>
            <a:off x="217348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DC1537-AAEB-4EE0-4E74-48A66A9B1BFB}"/>
              </a:ext>
            </a:extLst>
          </p:cNvPr>
          <p:cNvSpPr txBox="1"/>
          <p:nvPr/>
        </p:nvSpPr>
        <p:spPr>
          <a:xfrm>
            <a:off x="3896005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FDBC4-F926-E7F9-79D0-CCA93E0D06CF}"/>
              </a:ext>
            </a:extLst>
          </p:cNvPr>
          <p:cNvGrpSpPr/>
          <p:nvPr/>
        </p:nvGrpSpPr>
        <p:grpSpPr>
          <a:xfrm>
            <a:off x="7107585" y="3231160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9F9D005-B5F3-4A86-2FAE-96385EA2D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E8AF0B-17C1-A7BE-B7C7-638D7408FF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4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Vector &amp; Matrix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6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and only if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h𝑒𝑟𝑚𝑖𝑡𝑖𝑎𝑛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Within an inner product, a Hermitian matrix can be dotted to </a:t>
                </a:r>
                <a:r>
                  <a:rPr lang="en-US" sz="2000" u="sng" dirty="0">
                    <a:solidFill>
                      <a:srgbClr val="0070C0"/>
                    </a:solidFill>
                  </a:rPr>
                  <a:t>either</a:t>
                </a:r>
                <a:r>
                  <a:rPr lang="en-US" sz="2000" dirty="0">
                    <a:solidFill>
                      <a:srgbClr val="0070C0"/>
                    </a:solidFill>
                  </a:rPr>
                  <a:t> vector</a:t>
                </a:r>
              </a:p>
              <a:p>
                <a:pPr marL="514350" indent="-514350">
                  <a:buFont typeface="+mj-lt"/>
                  <a:buAutoNum type="arabicParenR" startAt="7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𝑼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𝑢𝑛𝑖𝑡𝑎𝑟𝑦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dot product of a Unitary matrix with a vector respects the norm</a:t>
                </a:r>
              </a:p>
              <a:p>
                <a:pPr marL="457200" indent="-457200">
                  <a:buFont typeface="+mj-lt"/>
                  <a:buAutoNum type="arabicParenR" startAt="8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e>
                    </m:ac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Commutation of two vectors within an inner product produces the conjugate of that inner product</a:t>
                </a:r>
              </a:p>
              <a:p>
                <a:pPr marL="457200" indent="-457200">
                  <a:buFont typeface="+mj-lt"/>
                  <a:buAutoNum type="arabicParenR" startAt="9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Demonstrate the Cauchy–Schwarz inequality </a:t>
                </a:r>
                <a:r>
                  <a:rPr lang="en-US" sz="2000" dirty="0">
                    <a:solidFill>
                      <a:srgbClr val="7030A0"/>
                    </a:solidFill>
                  </a:rPr>
                  <a:t>(“co-she”)</a:t>
                </a:r>
                <a:endParaRPr lang="en-US" sz="2000" dirty="0">
                  <a:solidFill>
                    <a:srgbClr val="0070C0"/>
                  </a:solidFill>
                </a:endParaRPr>
              </a:p>
              <a:p>
                <a:pPr marL="457200" indent="-457200">
                  <a:buFont typeface="+mj-lt"/>
                  <a:buAutoNum type="arabicParenR" startAt="10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The adjoint operator is distributive across a commutated dot product</a:t>
                </a:r>
              </a:p>
              <a:p>
                <a:pPr marL="457200" indent="-457200">
                  <a:buFont typeface="+mj-lt"/>
                  <a:buAutoNum type="arabicParenR" startAt="5"/>
                </a:pP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3"/>
                <a:stretch>
                  <a:fillRect l="-1236" t="-1958" r="-696" b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725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E9AA9-78AA-4F7F-DB63-D7566D98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0" y="1917305"/>
            <a:ext cx="5425040" cy="47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0" y="2241543"/>
            <a:ext cx="4615529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2718108" y="3071177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/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iff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h𝑒𝑟𝑚𝑖𝑡𝑖𝑎𝑛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7E9A23-6287-4BAA-940F-A0E2932AC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361" y="1536798"/>
                <a:ext cx="3827522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3DA1815-A0BF-44E0-8924-7DAA1BB2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78" y="1536798"/>
            <a:ext cx="3447619" cy="20476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/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Hermitian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EF05C5-F048-4AA1-AAA4-F1F868A9C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523" y="4099305"/>
                <a:ext cx="249883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9D10B430-FDB2-4D96-BBB6-10BEC739989E}"/>
              </a:ext>
            </a:extLst>
          </p:cNvPr>
          <p:cNvSpPr/>
          <p:nvPr/>
        </p:nvSpPr>
        <p:spPr>
          <a:xfrm>
            <a:off x="6361386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10C4C0-79E5-4060-ACBF-D1BE8D2213D1}"/>
              </a:ext>
            </a:extLst>
          </p:cNvPr>
          <p:cNvSpPr/>
          <p:nvPr/>
        </p:nvSpPr>
        <p:spPr>
          <a:xfrm>
            <a:off x="5784111" y="2336253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0C0748-73A0-4A06-89D9-ED514A5A0847}"/>
              </a:ext>
            </a:extLst>
          </p:cNvPr>
          <p:cNvSpPr/>
          <p:nvPr/>
        </p:nvSpPr>
        <p:spPr>
          <a:xfrm>
            <a:off x="6878911" y="2136228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1C37DE-44AF-4A05-A740-695C20CF66A3}"/>
              </a:ext>
            </a:extLst>
          </p:cNvPr>
          <p:cNvSpPr/>
          <p:nvPr/>
        </p:nvSpPr>
        <p:spPr>
          <a:xfrm>
            <a:off x="5784111" y="2537204"/>
            <a:ext cx="472966" cy="1891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DC976B8-87EF-48CA-92A1-B1661089CAD1}"/>
              </a:ext>
            </a:extLst>
          </p:cNvPr>
          <p:cNvCxnSpPr>
            <a:stCxn id="11" idx="1"/>
            <a:endCxn id="30" idx="0"/>
          </p:cNvCxnSpPr>
          <p:nvPr/>
        </p:nvCxnSpPr>
        <p:spPr>
          <a:xfrm rot="10800000" flipV="1">
            <a:off x="6020594" y="2230821"/>
            <a:ext cx="340792" cy="10543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243B1C4-A594-4A71-A9DA-0108969AC856}"/>
              </a:ext>
            </a:extLst>
          </p:cNvPr>
          <p:cNvCxnSpPr>
            <a:stCxn id="31" idx="2"/>
            <a:endCxn id="32" idx="3"/>
          </p:cNvCxnSpPr>
          <p:nvPr/>
        </p:nvCxnSpPr>
        <p:spPr>
          <a:xfrm rot="5400000">
            <a:off x="6533045" y="2049447"/>
            <a:ext cx="306383" cy="85831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/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8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sz="28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370408E-ACDA-4B9E-BE16-1F6F6A278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6553" y="4762503"/>
                <a:ext cx="1190646" cy="442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1056289" y="3088892"/>
            <a:ext cx="1336740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17B84-65E5-27D3-2E3E-87AE753F66D7}"/>
              </a:ext>
            </a:extLst>
          </p:cNvPr>
          <p:cNvSpPr txBox="1"/>
          <p:nvPr/>
        </p:nvSpPr>
        <p:spPr>
          <a:xfrm>
            <a:off x="1558633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316C6-04F6-603F-9FBC-160ECB413AEE}"/>
              </a:ext>
            </a:extLst>
          </p:cNvPr>
          <p:cNvSpPr txBox="1"/>
          <p:nvPr/>
        </p:nvSpPr>
        <p:spPr>
          <a:xfrm>
            <a:off x="2737239" y="1209862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24969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0" grpId="0" animBg="1"/>
      <p:bldP spid="11" grpId="0" animBg="1"/>
      <p:bldP spid="30" grpId="0" animBg="1"/>
      <p:bldP spid="31" grpId="0" animBg="1"/>
      <p:bldP spid="32" grpId="0" animBg="1"/>
      <p:bldP spid="33" grpId="0"/>
      <p:bldP spid="3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EE5838-E220-6D1A-9B38-DF398EFA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182" y="1917304"/>
            <a:ext cx="3126942" cy="41760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61C5A-9288-31D1-E7D0-133E9A73C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19" y="1917305"/>
            <a:ext cx="5197901" cy="4732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42651" y="2194245"/>
            <a:ext cx="4173800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365C95-4D03-44BA-B4BC-B92BEE1E8528}"/>
              </a:ext>
            </a:extLst>
          </p:cNvPr>
          <p:cNvGrpSpPr/>
          <p:nvPr/>
        </p:nvGrpSpPr>
        <p:grpSpPr>
          <a:xfrm>
            <a:off x="5195434" y="2770008"/>
            <a:ext cx="671765" cy="369332"/>
            <a:chOff x="4880163" y="2080775"/>
            <a:chExt cx="671765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86AE0DA-40E1-42B9-BAE2-08C4788AE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AADCF-7732-43F6-A20D-73C94F7234F0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913F37E4-FC45-4843-A239-DD9EB9EA75B0}"/>
              </a:ext>
            </a:extLst>
          </p:cNvPr>
          <p:cNvSpPr/>
          <p:nvPr/>
        </p:nvSpPr>
        <p:spPr>
          <a:xfrm>
            <a:off x="8472556" y="5478144"/>
            <a:ext cx="38847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/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𝑢𝑛𝑖𝑡𝑎𝑟𝑦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F53340-ECA8-4BC8-90BB-846F01C2F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597" y="1476246"/>
                <a:ext cx="4460837" cy="335413"/>
              </a:xfrm>
              <a:prstGeom prst="rect">
                <a:avLst/>
              </a:prstGeom>
              <a:blipFill>
                <a:blip r:embed="rId5"/>
                <a:stretch>
                  <a:fillRect r="-546" b="-2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7A9D33A-7CE1-4BC7-90AC-C4442F4E4630}"/>
              </a:ext>
            </a:extLst>
          </p:cNvPr>
          <p:cNvGrpSpPr/>
          <p:nvPr/>
        </p:nvGrpSpPr>
        <p:grpSpPr>
          <a:xfrm>
            <a:off x="1763636" y="316791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72EE126-8DA8-4D9B-828B-BF3003B5D3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FB4283-6795-41C2-B57F-EFA91D7A222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8EAE7A-9AE6-62BD-DEB5-6D71DE33E7B4}"/>
              </a:ext>
            </a:extLst>
          </p:cNvPr>
          <p:cNvGrpSpPr/>
          <p:nvPr/>
        </p:nvGrpSpPr>
        <p:grpSpPr>
          <a:xfrm>
            <a:off x="8220408" y="2771223"/>
            <a:ext cx="671765" cy="369332"/>
            <a:chOff x="4880163" y="2080775"/>
            <a:chExt cx="671765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8AB4C65-D17C-667A-4FFF-61205ED88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80163" y="2265441"/>
              <a:ext cx="3461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7F3C97-3138-2BE8-33AB-95E91813F513}"/>
                </a:ext>
              </a:extLst>
            </p:cNvPr>
            <p:cNvSpPr txBox="1"/>
            <p:nvPr/>
          </p:nvSpPr>
          <p:spPr>
            <a:xfrm>
              <a:off x="5168470" y="20807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61BDE6-8823-A597-1A64-2B68C5BCF510}"/>
              </a:ext>
            </a:extLst>
          </p:cNvPr>
          <p:cNvGrpSpPr/>
          <p:nvPr/>
        </p:nvGrpSpPr>
        <p:grpSpPr>
          <a:xfrm>
            <a:off x="7316851" y="4098886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FAF9B3-EB28-4358-D5FE-E3B5DB916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8F11DBF-CAC5-F78B-E1F0-760A6E7C6C1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72E1E6-04EC-DD20-CB17-FFAD0F7FCF85}"/>
              </a:ext>
            </a:extLst>
          </p:cNvPr>
          <p:cNvGrpSpPr/>
          <p:nvPr/>
        </p:nvGrpSpPr>
        <p:grpSpPr>
          <a:xfrm>
            <a:off x="3638372" y="3525277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CCED7F-A69B-352A-34EA-1C8CD60B60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944110D-3DC1-AF7E-5FF2-765472656D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EB7DD-C6D4-B288-DF10-3663075EC562}"/>
              </a:ext>
            </a:extLst>
          </p:cNvPr>
          <p:cNvGrpSpPr/>
          <p:nvPr/>
        </p:nvGrpSpPr>
        <p:grpSpPr>
          <a:xfrm>
            <a:off x="8406738" y="5752717"/>
            <a:ext cx="556262" cy="369332"/>
            <a:chOff x="3647644" y="4910075"/>
            <a:chExt cx="55626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3D3508-55CD-0559-EBB3-94F5F9CF2771}"/>
                </a:ext>
              </a:extLst>
            </p:cNvPr>
            <p:cNvSpPr txBox="1"/>
            <p:nvPr/>
          </p:nvSpPr>
          <p:spPr>
            <a:xfrm>
              <a:off x="3820448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B5CA2A5-7EC6-CBA4-99C0-69E6511357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3013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7F58B8B-D9F9-64EC-4329-4AAD748126CF}"/>
              </a:ext>
            </a:extLst>
          </p:cNvPr>
          <p:cNvSpPr txBox="1"/>
          <p:nvPr/>
        </p:nvSpPr>
        <p:spPr>
          <a:xfrm>
            <a:off x="1714238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C9BED1-1BDC-8E4B-09A2-4D1BE99B0581}"/>
              </a:ext>
            </a:extLst>
          </p:cNvPr>
          <p:cNvSpPr txBox="1"/>
          <p:nvPr/>
        </p:nvSpPr>
        <p:spPr>
          <a:xfrm>
            <a:off x="3087474" y="114736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19FE81-BBE2-9CA9-94CC-80C75FD6886A}"/>
              </a:ext>
            </a:extLst>
          </p:cNvPr>
          <p:cNvGrpSpPr/>
          <p:nvPr/>
        </p:nvGrpSpPr>
        <p:grpSpPr>
          <a:xfrm>
            <a:off x="3468811" y="6122049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3CD882-660B-61FE-DF1A-DB662FFEAB5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4CE7BF7-D3B9-4DE7-C4A0-47D729B66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277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94EC9-6624-03DC-8373-4D24FCF2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259206"/>
            <a:ext cx="5006885" cy="35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52219" y="2594534"/>
            <a:ext cx="3862605" cy="177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2F43E-1D47-479E-85BD-EB518AD4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620" y="2653637"/>
            <a:ext cx="3419048" cy="141904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/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12D01E-2587-4730-9D55-4BD621053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097" y="1791776"/>
                <a:ext cx="1491177" cy="2932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30975" y="3271269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494952" y="341639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6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2954463" y="1435241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521D34-19F5-2B9B-7058-CDCEBE68B0F7}"/>
              </a:ext>
            </a:extLst>
          </p:cNvPr>
          <p:cNvGrpSpPr/>
          <p:nvPr/>
        </p:nvGrpSpPr>
        <p:grpSpPr>
          <a:xfrm>
            <a:off x="7496362" y="3170612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80B6D3-3C75-1C12-06B1-05BF18700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D34D997-13CA-02B0-315D-D3CADDBF709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9EAC86-C25E-6FEC-7A78-A9FD9887B1D8}"/>
              </a:ext>
            </a:extLst>
          </p:cNvPr>
          <p:cNvGrpSpPr/>
          <p:nvPr/>
        </p:nvGrpSpPr>
        <p:grpSpPr>
          <a:xfrm>
            <a:off x="7496362" y="3471701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6D81B3C-1220-FC31-81B4-4DE77133C99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759C90A-94EE-74E3-C16C-74D5D6BD3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03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34"/>
          <a:stretch/>
        </p:blipFill>
        <p:spPr>
          <a:xfrm>
            <a:off x="3941922" y="1607792"/>
            <a:ext cx="4674072" cy="2309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14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7580B-8771-61A9-60C6-65A28A83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1" y="2242447"/>
            <a:ext cx="5181758" cy="2381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9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90538" y="2594340"/>
            <a:ext cx="2725628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651594" y="279714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3177392" y="2949566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0ABEDD-7054-45C1-8F8C-695E8F16C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51" y="3171319"/>
            <a:ext cx="2435675" cy="11034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/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30ED97-BFAD-48F6-9982-5B72BEC01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447" y="1827594"/>
                <a:ext cx="1919885" cy="276999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0AA5018-2D96-4026-9601-7812C31F4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51" y="4992491"/>
            <a:ext cx="7038095" cy="11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94D049-7F89-45F3-A49E-8461F9C07500}"/>
              </a:ext>
            </a:extLst>
          </p:cNvPr>
          <p:cNvSpPr/>
          <p:nvPr/>
        </p:nvSpPr>
        <p:spPr>
          <a:xfrm>
            <a:off x="1627152" y="2853329"/>
            <a:ext cx="957731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40E720-9ABD-46F1-9CAC-8B95E7F7F8A0}"/>
              </a:ext>
            </a:extLst>
          </p:cNvPr>
          <p:cNvSpPr/>
          <p:nvPr/>
        </p:nvSpPr>
        <p:spPr>
          <a:xfrm>
            <a:off x="1466192" y="5938584"/>
            <a:ext cx="3499945" cy="2207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0F3FC40-D571-4B3D-9CB3-21130FE7E799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rot="16200000" flipH="1">
            <a:off x="1228822" y="3951241"/>
            <a:ext cx="2864538" cy="1110147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027D782-1454-2554-4F65-2DF22E01B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01305"/>
            <a:ext cx="3958221" cy="7645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7BA47-5A82-77F5-7095-D90B4A69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6" y="2249272"/>
            <a:ext cx="5153395" cy="25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10 – complex_matrices.ipynb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C66FF-BD3B-4674-8A46-C6D114EF0D89}"/>
              </a:ext>
            </a:extLst>
          </p:cNvPr>
          <p:cNvSpPr/>
          <p:nvPr/>
        </p:nvSpPr>
        <p:spPr>
          <a:xfrm>
            <a:off x="469900" y="2595878"/>
            <a:ext cx="4933949" cy="1488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36AA049-3DCA-4A80-8321-FE14875BBFA4}"/>
              </a:ext>
            </a:extLst>
          </p:cNvPr>
          <p:cNvGrpSpPr/>
          <p:nvPr/>
        </p:nvGrpSpPr>
        <p:grpSpPr>
          <a:xfrm>
            <a:off x="2065210" y="2794237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E56ADF4-323E-4A9D-B7A1-CE2610CF76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D8F14A-B458-4547-90C0-E58B1D80F1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BC2515-C901-4755-A534-5C05809A7699}"/>
              </a:ext>
            </a:extLst>
          </p:cNvPr>
          <p:cNvGrpSpPr/>
          <p:nvPr/>
        </p:nvGrpSpPr>
        <p:grpSpPr>
          <a:xfrm>
            <a:off x="2604382" y="2953280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3B302B-232B-427A-B44F-73764C24418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9FFA5D-3BFB-4F5C-BB02-DAE9A47FC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0A0FF1A-3062-46D9-9763-6D9265471F7E}"/>
              </a:ext>
            </a:extLst>
          </p:cNvPr>
          <p:cNvSpPr txBox="1"/>
          <p:nvPr/>
        </p:nvSpPr>
        <p:spPr>
          <a:xfrm>
            <a:off x="2053585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5000BA-06E2-4585-BDD5-1E2BF56FD382}"/>
              </a:ext>
            </a:extLst>
          </p:cNvPr>
          <p:cNvSpPr txBox="1"/>
          <p:nvPr/>
        </p:nvSpPr>
        <p:spPr>
          <a:xfrm>
            <a:off x="3074530" y="145911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/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5CA5A6-6CAD-4820-984E-5667B395C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10" y="1850883"/>
                <a:ext cx="1842491" cy="284117"/>
              </a:xfrm>
              <a:prstGeom prst="rect">
                <a:avLst/>
              </a:prstGeom>
              <a:blipFill>
                <a:blip r:embed="rId4"/>
                <a:stretch>
                  <a:fillRect t="-6522" r="-165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DAA5D6C-5E7F-4269-8F4F-E8F547BFE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0033" y="4959980"/>
            <a:ext cx="4571429" cy="1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067FB6-4858-4323-ADEF-0EFF3A200D8A}"/>
              </a:ext>
            </a:extLst>
          </p:cNvPr>
          <p:cNvSpPr txBox="1"/>
          <p:nvPr/>
        </p:nvSpPr>
        <p:spPr>
          <a:xfrm>
            <a:off x="5609756" y="2779978"/>
            <a:ext cx="24337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Now we do need to use </a:t>
            </a:r>
            <a:r>
              <a:rPr lang="en-US" sz="1400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.T</a:t>
            </a:r>
            <a:r>
              <a:rPr lang="en-US" sz="1400" dirty="0">
                <a:solidFill>
                  <a:srgbClr val="FF0000"/>
                </a:solidFill>
              </a:rPr>
              <a:t> because we are dealing with 2D arrays (matrices)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48C050-1230-44AE-BF0E-E659B9AE2EB3}"/>
              </a:ext>
            </a:extLst>
          </p:cNvPr>
          <p:cNvCxnSpPr>
            <a:cxnSpLocks/>
          </p:cNvCxnSpPr>
          <p:nvPr/>
        </p:nvCxnSpPr>
        <p:spPr>
          <a:xfrm flipH="1">
            <a:off x="3672501" y="2953280"/>
            <a:ext cx="2084048" cy="196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92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9A1726-6378-2B19-DCA4-507981590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8" y="2716135"/>
            <a:ext cx="6903867" cy="3595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31BB6-B6F2-6FD3-2472-C32614A2F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470" y="3708358"/>
            <a:ext cx="3850943" cy="1636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11 – complex_matrices.ipynb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arenR" startAt="11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‖"/>
                        <m:endChr m:val="‖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70C0"/>
                    </a:solidFill>
                  </a:rPr>
                  <a:t>Complex scalar multiplication respects a vector's norm</a:t>
                </a:r>
                <a:endParaRPr lang="en-US" sz="2400" dirty="0"/>
              </a:p>
            </p:txBody>
          </p:sp>
        </mc:Choice>
        <mc:Fallback xmlns="">
          <p:sp>
            <p:nvSpPr>
              <p:cNvPr id="57" name="Content Placeholder 56">
                <a:extLst>
                  <a:ext uri="{FF2B5EF4-FFF2-40B4-BE49-F238E27FC236}">
                    <a16:creationId xmlns:a16="http://schemas.microsoft.com/office/drawing/2014/main" id="{0C4A0F0D-DD16-874E-79AD-78C119EC5A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23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63395C-1878-1C53-A457-B094118A7D4A}"/>
              </a:ext>
            </a:extLst>
          </p:cNvPr>
          <p:cNvGrpSpPr/>
          <p:nvPr/>
        </p:nvGrpSpPr>
        <p:grpSpPr>
          <a:xfrm>
            <a:off x="7241654" y="439694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4F6207-4482-5A67-45F6-0D58E2050B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C2BE37-840A-FE79-311B-5D8D0B25F7E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750EFC-E514-3E9B-90D1-1C5620431347}"/>
              </a:ext>
            </a:extLst>
          </p:cNvPr>
          <p:cNvGrpSpPr/>
          <p:nvPr/>
        </p:nvGrpSpPr>
        <p:grpSpPr>
          <a:xfrm>
            <a:off x="7296837" y="471774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321CC1C-1222-80EB-2496-25521C537F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706BA8-0D38-D318-FFDB-0F83A3BD944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068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/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E7946D-347D-435C-A2FF-E5B967816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365" y="1700939"/>
                <a:ext cx="4265270" cy="276999"/>
              </a:xfrm>
              <a:prstGeom prst="rect">
                <a:avLst/>
              </a:prstGeom>
              <a:blipFill>
                <a:blip r:embed="rId3"/>
                <a:stretch>
                  <a:fillRect l="-429" r="-2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/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set of </a:t>
                </a:r>
                <a:r>
                  <a:rPr lang="en-US" b="1" dirty="0"/>
                  <a:t>linearly independent </a:t>
                </a:r>
                <a:r>
                  <a:rPr lang="en-US" dirty="0"/>
                  <a:t>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the </a:t>
                </a:r>
                <a:r>
                  <a:rPr lang="en-US" b="1" dirty="0">
                    <a:solidFill>
                      <a:srgbClr val="0070C0"/>
                    </a:solidFill>
                  </a:rPr>
                  <a:t>basis set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A16C66-5D22-4410-A0E2-6F3AC463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396" y="2366234"/>
                <a:ext cx="4545208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/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551186-5F4E-454D-A0F5-0DB03882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139" y="3400861"/>
                <a:ext cx="4181722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/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50A26-C0DA-444A-8F21-3A45692E0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300" y="4809629"/>
                <a:ext cx="2157386" cy="901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B9339B9-BC8A-4490-A009-0C72CCCB3E85}"/>
              </a:ext>
            </a:extLst>
          </p:cNvPr>
          <p:cNvSpPr txBox="1"/>
          <p:nvPr/>
        </p:nvSpPr>
        <p:spPr>
          <a:xfrm>
            <a:off x="6184984" y="4809629"/>
            <a:ext cx="174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vector is a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sum</a:t>
            </a:r>
            <a:r>
              <a:rPr lang="en-US" dirty="0">
                <a:solidFill>
                  <a:srgbClr val="7030A0"/>
                </a:solidFill>
              </a:rPr>
              <a:t> of amplitudes and its basis vectors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C5351-7EAA-4476-80B6-F3DF5569F2BC}"/>
              </a:ext>
            </a:extLst>
          </p:cNvPr>
          <p:cNvSpPr txBox="1"/>
          <p:nvPr/>
        </p:nvSpPr>
        <p:spPr>
          <a:xfrm>
            <a:off x="801631" y="4809629"/>
            <a:ext cx="21573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Basis vectors can have elements of any value (not just 1)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but must all remain </a:t>
            </a:r>
            <a:r>
              <a:rPr lang="en-US" b="1" dirty="0">
                <a:solidFill>
                  <a:srgbClr val="7030A0"/>
                </a:solidFill>
              </a:rPr>
              <a:t>linearly independent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/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canonical</a:t>
                </a:r>
                <a:r>
                  <a:rPr lang="en-US" dirty="0">
                    <a:solidFill>
                      <a:srgbClr val="FF0000"/>
                    </a:solidFill>
                  </a:rPr>
                  <a:t> basis set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8D91A3-FCBC-2603-65EF-B6827F330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82" y="3498003"/>
                <a:ext cx="1631731" cy="923330"/>
              </a:xfrm>
              <a:prstGeom prst="rect">
                <a:avLst/>
              </a:prstGeom>
              <a:blipFill>
                <a:blip r:embed="rId7"/>
                <a:stretch>
                  <a:fillRect l="-2247" t="-3974" r="-486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184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0052D9-5A50-4B7C-A33E-62A36E22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361" y="4054659"/>
            <a:ext cx="2453063" cy="2137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/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Orthonormal</a:t>
                </a:r>
                <a:r>
                  <a:rPr lang="en-US" dirty="0"/>
                  <a:t> Basis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0A7624-9C41-4027-B13E-A0B555B02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4598630"/>
                <a:ext cx="1983658" cy="683392"/>
              </a:xfrm>
              <a:prstGeom prst="rect">
                <a:avLst/>
              </a:prstGeom>
              <a:blipFill>
                <a:blip r:embed="rId4"/>
                <a:stretch>
                  <a:fillRect l="-2454" t="-4464" r="-92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/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Orthogonal</a:t>
                </a:r>
                <a:r>
                  <a:rPr lang="en-US" dirty="0"/>
                  <a:t> Basis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A45B96-B46A-434D-BB8A-B6C6C7778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624" y="2115288"/>
                <a:ext cx="1983658" cy="646331"/>
              </a:xfrm>
              <a:prstGeom prst="rect">
                <a:avLst/>
              </a:prstGeom>
              <a:blipFill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D79701B-8140-40E1-B1B5-66BF5ABE4E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415" y="1613116"/>
            <a:ext cx="2720276" cy="2060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/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but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38DB6C-D842-4130-B1C9-CEAD9711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2870221"/>
                <a:ext cx="2154264" cy="646331"/>
              </a:xfrm>
              <a:prstGeom prst="rect">
                <a:avLst/>
              </a:prstGeom>
              <a:blipFill>
                <a:blip r:embed="rId7"/>
                <a:stretch>
                  <a:fillRect l="-565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/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All perpendicular,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1 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577DAD-77AA-4A75-86A7-72C6B007A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321" y="5366103"/>
                <a:ext cx="2154264" cy="683392"/>
              </a:xfrm>
              <a:prstGeom prst="rect">
                <a:avLst/>
              </a:prstGeom>
              <a:blipFill>
                <a:blip r:embed="rId8"/>
                <a:stretch>
                  <a:fillRect t="-4464" b="-11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6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44" y="1662193"/>
                <a:ext cx="1799339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/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1141BF-0076-4174-B10B-B90ACA096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9" y="2475854"/>
                <a:ext cx="2954591" cy="461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/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C158E-365E-453B-A918-A95FD037D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491" y="3305103"/>
                <a:ext cx="2070461" cy="551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386" y="1616026"/>
                <a:ext cx="2394488" cy="5542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551" y="2375109"/>
                <a:ext cx="1972158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555" y="3268861"/>
                <a:ext cx="2484319" cy="818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/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−3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box>
                                  <m:box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37E810-8CC3-489F-83A8-AF078C5A3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293" y="4291034"/>
                <a:ext cx="4628181" cy="8107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/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17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14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E21BB2-0C1E-4B96-94BE-AA442AF8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085" y="5483101"/>
                <a:ext cx="4572000" cy="5542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/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original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change, only the </a:t>
                </a:r>
                <a:r>
                  <a:rPr lang="en-US" i="1" dirty="0">
                    <a:solidFill>
                      <a:srgbClr val="7030A0"/>
                    </a:solidFill>
                  </a:rPr>
                  <a:t>components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change per each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set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E6CDF61-C0BB-465D-9C4A-31A247350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624" y="5298563"/>
                <a:ext cx="3022170" cy="923330"/>
              </a:xfrm>
              <a:prstGeom prst="rect">
                <a:avLst/>
              </a:prstGeom>
              <a:blipFill>
                <a:blip r:embed="rId11"/>
                <a:stretch>
                  <a:fillRect l="-1411" t="-3289" r="-2621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670613FC-CC36-445F-A34B-69FAC339D61C}"/>
              </a:ext>
            </a:extLst>
          </p:cNvPr>
          <p:cNvSpPr/>
          <p:nvPr/>
        </p:nvSpPr>
        <p:spPr>
          <a:xfrm>
            <a:off x="929899" y="2375109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C664EA-29E5-4CC6-8202-33E6E409D99D}"/>
              </a:ext>
            </a:extLst>
          </p:cNvPr>
          <p:cNvSpPr/>
          <p:nvPr/>
        </p:nvSpPr>
        <p:spPr>
          <a:xfrm>
            <a:off x="4541004" y="5428948"/>
            <a:ext cx="1108128" cy="6625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DFC9CFA-9CAA-4C66-AADD-AB9EA4313F5C}"/>
              </a:ext>
            </a:extLst>
          </p:cNvPr>
          <p:cNvCxnSpPr>
            <a:stCxn id="25" idx="1"/>
            <a:endCxn id="26" idx="2"/>
          </p:cNvCxnSpPr>
          <p:nvPr/>
        </p:nvCxnSpPr>
        <p:spPr>
          <a:xfrm rot="10800000" flipH="1" flipV="1">
            <a:off x="929898" y="2706389"/>
            <a:ext cx="4165169" cy="3385118"/>
          </a:xfrm>
          <a:prstGeom prst="bentConnector4">
            <a:avLst>
              <a:gd name="adj1" fmla="val -5488"/>
              <a:gd name="adj2" fmla="val 106753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FC29A4-D81D-4D6B-BAA0-9306113583DE}"/>
              </a:ext>
            </a:extLst>
          </p:cNvPr>
          <p:cNvSpPr txBox="1"/>
          <p:nvPr/>
        </p:nvSpPr>
        <p:spPr>
          <a:xfrm>
            <a:off x="6741117" y="3404669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Transition</a:t>
            </a:r>
            <a:r>
              <a:rPr lang="en-US" dirty="0">
                <a:solidFill>
                  <a:srgbClr val="7030A0"/>
                </a:solidFill>
              </a:rPr>
              <a:t>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/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2×1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99EBF-8CE6-0934-7391-E3ADF78CB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899" y="5039149"/>
                <a:ext cx="299545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/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FC036D-21B1-A93E-9F8F-9631D845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031" y="3751223"/>
                <a:ext cx="1761571" cy="283219"/>
              </a:xfrm>
              <a:prstGeom prst="rect">
                <a:avLst/>
              </a:prstGeom>
              <a:blipFill>
                <a:blip r:embed="rId13"/>
                <a:stretch>
                  <a:fillRect l="-2422" t="-4255" r="-2768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/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CC0D1C-3C42-9EB8-7150-1FDECACCE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60" y="3868899"/>
                <a:ext cx="1784017" cy="5524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/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𝔅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3FBE99-6B11-FD1C-998C-09A67A958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15" y="1327226"/>
                <a:ext cx="1246611" cy="369332"/>
              </a:xfrm>
              <a:prstGeom prst="rect">
                <a:avLst/>
              </a:prstGeom>
              <a:blipFill>
                <a:blip r:embed="rId15"/>
                <a:stretch>
                  <a:fillRect l="-343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/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Basis Set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DBB7E-657B-0966-B419-A86264E9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20" y="1322097"/>
                <a:ext cx="1246611" cy="369332"/>
              </a:xfrm>
              <a:prstGeom prst="rect">
                <a:avLst/>
              </a:prstGeom>
              <a:blipFill>
                <a:blip r:embed="rId16"/>
                <a:stretch>
                  <a:fillRect l="-39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/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𝕭</m:t>
                        </m:r>
                      </m:sub>
                    </m:sSub>
                  </m:oMath>
                </a14:m>
                <a:r>
                  <a:rPr lang="en-US" sz="16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dirty="0">
                    <a:solidFill>
                      <a:srgbClr val="7030A0"/>
                    </a:solidFill>
                  </a:rPr>
                  <a:t>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𝕭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0747422-9C5D-DACB-37F2-D55A615A5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1266640"/>
                <a:ext cx="1409045" cy="830997"/>
              </a:xfrm>
              <a:prstGeom prst="rect">
                <a:avLst/>
              </a:prstGeom>
              <a:blipFill>
                <a:blip r:embed="rId17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/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𝕯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= Vector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expressed using basis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𝕯</m:t>
                    </m:r>
                  </m:oMath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1A7E598-56B1-D997-86C0-4B8E4FFF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73" y="2180095"/>
                <a:ext cx="1409045" cy="830997"/>
              </a:xfrm>
              <a:prstGeom prst="rect">
                <a:avLst/>
              </a:prstGeom>
              <a:blipFill>
                <a:blip r:embed="rId18"/>
                <a:stretch>
                  <a:fillRect l="-2597"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74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  <p:bldP spid="15" grpId="0"/>
      <p:bldP spid="17" grpId="0"/>
      <p:bldP spid="19" grpId="0"/>
      <p:bldP spid="21" grpId="0"/>
      <p:bldP spid="23" grpId="0"/>
      <p:bldP spid="24" grpId="0"/>
      <p:bldP spid="25" grpId="0" animBg="1"/>
      <p:bldP spid="26" grpId="0" animBg="1"/>
      <p:bldP spid="3" grpId="0"/>
      <p:bldP spid="5" grpId="0"/>
      <p:bldP spid="6" grpId="0"/>
      <p:bldP spid="10" grpId="0"/>
      <p:bldP spid="9" grpId="0"/>
      <p:bldP spid="11" grpId="0"/>
      <p:bldP spid="12" grpId="0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Change of Basis (Transition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/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𝕭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027A18-8D95-4256-B2CB-6B1250C96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139" y="2018650"/>
                <a:ext cx="144667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/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9EDEE9A-DF3D-4935-BB81-2C092F1F6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17" y="1579011"/>
                <a:ext cx="2394488" cy="13412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/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6989C63-8B22-4BCB-A156-D3DF9194B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982" y="3244334"/>
                <a:ext cx="1972158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𝕭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005" y="4113560"/>
                <a:ext cx="2962113" cy="6646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BD6AA52-818E-42BB-8C49-6B636335A22C}"/>
              </a:ext>
            </a:extLst>
          </p:cNvPr>
          <p:cNvSpPr txBox="1"/>
          <p:nvPr/>
        </p:nvSpPr>
        <p:spPr>
          <a:xfrm>
            <a:off x="6332509" y="4245808"/>
            <a:ext cx="2216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Hadamard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420" y="5278060"/>
                <a:ext cx="3093283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245559" y="4954862"/>
            <a:ext cx="221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Applying the Hadamard Matrix </a:t>
            </a:r>
            <a:r>
              <a:rPr lang="en-US" sz="2000" b="1" dirty="0">
                <a:solidFill>
                  <a:srgbClr val="7030A0"/>
                </a:solidFill>
              </a:rPr>
              <a:t>twice</a:t>
            </a:r>
            <a:r>
              <a:rPr lang="en-US" sz="2000" dirty="0">
                <a:solidFill>
                  <a:srgbClr val="7030A0"/>
                </a:solidFill>
              </a:rPr>
              <a:t> undoes the basis change…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697D54-D638-4A9C-AFB1-8009039A3586}"/>
              </a:ext>
            </a:extLst>
          </p:cNvPr>
          <p:cNvGrpSpPr/>
          <p:nvPr/>
        </p:nvGrpSpPr>
        <p:grpSpPr>
          <a:xfrm>
            <a:off x="6454559" y="1468581"/>
            <a:ext cx="1972158" cy="2298405"/>
            <a:chOff x="6500571" y="1468581"/>
            <a:chExt cx="1972158" cy="2298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B0677-61A1-4240-A044-F4240C2BB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14169" y="1468581"/>
              <a:ext cx="1344962" cy="169764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5A71465-713D-4467-962D-2B81DB224F93}"/>
                </a:ext>
              </a:extLst>
            </p:cNvPr>
            <p:cNvSpPr txBox="1"/>
            <p:nvPr/>
          </p:nvSpPr>
          <p:spPr>
            <a:xfrm>
              <a:off x="6500571" y="3182211"/>
              <a:ext cx="19721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Jacques Hadamard</a:t>
              </a:r>
            </a:p>
            <a:p>
              <a:pPr algn="ctr"/>
              <a:r>
                <a:rPr lang="en-US" sz="1600" dirty="0"/>
                <a:t>(1865-1963)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/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Canonical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(aka Standard or Default)   basis set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(Cartesian Coordinates)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EAA6D1-46D7-4168-99EB-270AE941A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24" y="2657299"/>
                <a:ext cx="2520893" cy="1200329"/>
              </a:xfrm>
              <a:prstGeom prst="rect">
                <a:avLst/>
              </a:prstGeom>
              <a:blipFill>
                <a:blip r:embed="rId9"/>
                <a:stretch>
                  <a:fillRect l="-1932" t="-3046" r="-772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B116A83-0032-482A-8BFF-E022D7CFEA3E}"/>
              </a:ext>
            </a:extLst>
          </p:cNvPr>
          <p:cNvSpPr txBox="1"/>
          <p:nvPr/>
        </p:nvSpPr>
        <p:spPr>
          <a:xfrm>
            <a:off x="6122306" y="5262638"/>
            <a:ext cx="2216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…because the Hadamard Matrix is a </a:t>
            </a:r>
            <a:r>
              <a:rPr lang="en-US" sz="2000" b="1" dirty="0">
                <a:solidFill>
                  <a:srgbClr val="7030A0"/>
                </a:solidFill>
              </a:rPr>
              <a:t>Unitary</a:t>
            </a:r>
            <a:r>
              <a:rPr lang="en-US" sz="2000" dirty="0">
                <a:solidFill>
                  <a:srgbClr val="7030A0"/>
                </a:solidFill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27091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3" grpId="0"/>
      <p:bldP spid="6" grpId="0"/>
      <p:bldP spid="20" grpId="0"/>
      <p:bldP spid="11" grpId="0"/>
      <p:bldP spid="1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Eigenvectors and Eigenvalues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E4549-2063-428B-B5D8-167637D7D9AF}"/>
              </a:ext>
            </a:extLst>
          </p:cNvPr>
          <p:cNvSpPr txBox="1"/>
          <p:nvPr/>
        </p:nvSpPr>
        <p:spPr>
          <a:xfrm>
            <a:off x="338963" y="3690348"/>
            <a:ext cx="394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(matrix) </a:t>
            </a:r>
            <a:r>
              <a:rPr lang="en-US" b="1" dirty="0">
                <a:solidFill>
                  <a:srgbClr val="7030A0"/>
                </a:solidFill>
              </a:rPr>
              <a:t>owns</a:t>
            </a:r>
            <a:r>
              <a:rPr lang="en-US" dirty="0">
                <a:solidFill>
                  <a:srgbClr val="7030A0"/>
                </a:solidFill>
              </a:rPr>
              <a:t> its eigenvectors and eigenvalues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("eigen" is German for possession)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/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2825E4-F2FF-40A2-BFFB-81EC1619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485" y="3578790"/>
                <a:ext cx="159632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/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DA04AF-35A3-4ED8-88D2-A477D9088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02" y="4152013"/>
                <a:ext cx="2820691" cy="552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7D429D4-68BC-41A3-BBB0-204309CF6140}"/>
              </a:ext>
            </a:extLst>
          </p:cNvPr>
          <p:cNvSpPr txBox="1"/>
          <p:nvPr/>
        </p:nvSpPr>
        <p:spPr>
          <a:xfrm>
            <a:off x="1658319" y="1557580"/>
            <a:ext cx="582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/>
              <a:t>matrix</a:t>
            </a:r>
            <a:r>
              <a:rPr lang="en-US" dirty="0"/>
              <a:t> (an operator) acts (via the dot product) on a </a:t>
            </a:r>
            <a:r>
              <a:rPr lang="en-US" b="1" dirty="0"/>
              <a:t>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75B79-94AF-4E26-A881-63A51C0C052D}"/>
              </a:ext>
            </a:extLst>
          </p:cNvPr>
          <p:cNvSpPr txBox="1"/>
          <p:nvPr/>
        </p:nvSpPr>
        <p:spPr>
          <a:xfrm>
            <a:off x="2228116" y="2021306"/>
            <a:ext cx="4687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dot product of a matrix and a vector yields a </a:t>
            </a:r>
            <a:r>
              <a:rPr lang="en-US" u="sng" dirty="0"/>
              <a:t>scalar</a:t>
            </a:r>
            <a:r>
              <a:rPr lang="en-US" dirty="0"/>
              <a:t> multiple of that vector, then that vector is called an </a:t>
            </a:r>
            <a:r>
              <a:rPr lang="en-US" b="1" dirty="0"/>
              <a:t>eigenvector</a:t>
            </a:r>
            <a:r>
              <a:rPr lang="en-US" dirty="0"/>
              <a:t> of the matrix, and that scalar multiple is called an </a:t>
            </a:r>
            <a:r>
              <a:rPr lang="en-US" b="1" dirty="0"/>
              <a:t>eigenvalue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/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square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matrices have exactly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complex</a:t>
                </a:r>
                <a:r>
                  <a:rPr lang="en-US" dirty="0"/>
                  <a:t> eigenvalues with multiplicity</a:t>
                </a:r>
              </a:p>
              <a:p>
                <a:pPr algn="ctr"/>
                <a:r>
                  <a:rPr lang="en-US" b="1" dirty="0"/>
                  <a:t>(Fundamental Theorem of Algebra)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8B6B3-A3A8-415C-A92B-58ED2348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945" y="5199681"/>
                <a:ext cx="4459405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DE0BEDF-63D9-4B2E-AA00-7AC2BCA99574}"/>
              </a:ext>
            </a:extLst>
          </p:cNvPr>
          <p:cNvSpPr txBox="1"/>
          <p:nvPr/>
        </p:nvSpPr>
        <p:spPr>
          <a:xfrm>
            <a:off x="628650" y="5199681"/>
            <a:ext cx="3250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</a:t>
            </a:r>
            <a:r>
              <a:rPr lang="en-US" b="1" dirty="0">
                <a:solidFill>
                  <a:srgbClr val="7030A0"/>
                </a:solidFill>
              </a:rPr>
              <a:t>characteristic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polynomial</a:t>
            </a:r>
            <a:r>
              <a:rPr lang="en-US" dirty="0">
                <a:solidFill>
                  <a:srgbClr val="7030A0"/>
                </a:solidFill>
              </a:rPr>
              <a:t> of a square matrix are its </a:t>
            </a:r>
            <a:r>
              <a:rPr lang="en-US" i="1" dirty="0">
                <a:solidFill>
                  <a:srgbClr val="7030A0"/>
                </a:solidFill>
              </a:rPr>
              <a:t>eigenvalues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503E3E-7DA3-4C43-B6A7-20813A44AB7A}"/>
              </a:ext>
            </a:extLst>
          </p:cNvPr>
          <p:cNvCxnSpPr/>
          <p:nvPr/>
        </p:nvCxnSpPr>
        <p:spPr>
          <a:xfrm>
            <a:off x="3436883" y="5415455"/>
            <a:ext cx="84939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5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3" grpId="0"/>
      <p:bldP spid="6" grpId="0"/>
      <p:bldP spid="9" grpId="0"/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D0089-87F4-1D98-A5FF-2FD883C06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19" y="1823427"/>
            <a:ext cx="2646258" cy="36472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B78CC-E47A-4276-ABEA-0D2364CE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eigenvalues.ipynb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42828" y="31233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5337262" y="4605020"/>
            <a:ext cx="788544" cy="369332"/>
            <a:chOff x="3647644" y="4910075"/>
            <a:chExt cx="788544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052730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43615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297" y="2810383"/>
            <a:ext cx="203724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56316" y="3801335"/>
            <a:ext cx="144018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129296" y="2933525"/>
            <a:ext cx="647113" cy="867810"/>
          </a:xfrm>
          <a:prstGeom prst="bentConnector4">
            <a:avLst>
              <a:gd name="adj1" fmla="val -35326"/>
              <a:gd name="adj2" fmla="val 5709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1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eigenvalues.ipynb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828E9-6A9B-4B82-BC61-C9BF182B9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0" y="1839958"/>
            <a:ext cx="5243264" cy="3546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A8C6A5-6964-EE78-5E5B-1FE26C4B7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904" y="2553776"/>
            <a:ext cx="3467406" cy="1308776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/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FC02DD-AF0C-474D-85D6-C1DC1B03A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39" y="3429000"/>
                <a:ext cx="778611" cy="2841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13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latin typeface="+mn-lt"/>
                  </a:rPr>
                  <a:t>Real</a:t>
                </a:r>
                <a:r>
                  <a:rPr lang="en-US" sz="3200" dirty="0">
                    <a:latin typeface="+mn-lt"/>
                  </a:rPr>
                  <a:t> Vectors – Dot Product (Vector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+mn-lt"/>
                  </a:rPr>
                  <a:t>Vector)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28909D3-E069-4B59-8043-0006112FC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98587F-781F-4F15-BD03-E42BBE72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9" y="1468581"/>
            <a:ext cx="2617076" cy="26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A82E3-0ACC-432F-BD97-31835A56D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922" y="1607792"/>
            <a:ext cx="4674072" cy="4233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A34EC-5684-4CF5-8D4F-CF53F2BAC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006" y="4307584"/>
            <a:ext cx="3200677" cy="22313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7511EE-7A7D-4C9A-9741-5620D9BAA941}"/>
              </a:ext>
            </a:extLst>
          </p:cNvPr>
          <p:cNvSpPr/>
          <p:nvPr/>
        </p:nvSpPr>
        <p:spPr>
          <a:xfrm>
            <a:off x="5310188" y="5386388"/>
            <a:ext cx="1869281" cy="369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860764-8149-4B42-850E-F5A2A1F2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9" y="1365393"/>
            <a:ext cx="4969016" cy="515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768549" y="214828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0529C4-3E01-4114-8897-885BAD48063E}"/>
              </a:ext>
            </a:extLst>
          </p:cNvPr>
          <p:cNvGrpSpPr/>
          <p:nvPr/>
        </p:nvGrpSpPr>
        <p:grpSpPr>
          <a:xfrm>
            <a:off x="2202717" y="4540889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4FA258-2C90-465E-BB6A-4DBB3C1BF3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969FFB-9FA9-4EDC-A3DD-FD6867815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EA806-F52C-4212-B392-B36A2C86ADD7}"/>
              </a:ext>
            </a:extLst>
          </p:cNvPr>
          <p:cNvGrpSpPr/>
          <p:nvPr/>
        </p:nvGrpSpPr>
        <p:grpSpPr>
          <a:xfrm>
            <a:off x="2990590" y="469005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3FD3D-F9C0-4C4A-B42A-0082586693C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2F69F0-9381-4022-8267-345AED736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/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EECD91-2DD2-4B3A-9BCF-152C847A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710" y="1467957"/>
                <a:ext cx="159632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385349" y="1697074"/>
            <a:ext cx="3910754" cy="282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5F5586-32D4-4B92-8A4B-64D8988E0A04}"/>
              </a:ext>
            </a:extLst>
          </p:cNvPr>
          <p:cNvGrpSpPr/>
          <p:nvPr/>
        </p:nvGrpSpPr>
        <p:grpSpPr>
          <a:xfrm>
            <a:off x="3894721" y="596337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0A6C0B-4EB3-4DC6-9C33-464225D03E1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D84BF3-12D7-49CB-A176-C3CF4AACB8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A9F738-BB44-1E05-FB7F-E309686B7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2764" y="2376573"/>
            <a:ext cx="4969016" cy="21635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BC7C5A-3EE5-4D0F-99AE-1E743D80D770}"/>
              </a:ext>
            </a:extLst>
          </p:cNvPr>
          <p:cNvSpPr txBox="1"/>
          <p:nvPr/>
        </p:nvSpPr>
        <p:spPr>
          <a:xfrm>
            <a:off x="5604363" y="5059385"/>
            <a:ext cx="3174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Using </a:t>
            </a:r>
            <a:r>
              <a:rPr lang="en-US" b="1" dirty="0">
                <a:solidFill>
                  <a:srgbClr val="7030A0"/>
                </a:solidFill>
              </a:rPr>
              <a:t>.all()</a:t>
            </a:r>
            <a:r>
              <a:rPr lang="en-US" dirty="0">
                <a:solidFill>
                  <a:srgbClr val="7030A0"/>
                </a:solidFill>
              </a:rPr>
              <a:t> allow us to verify the equality across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three</a:t>
            </a:r>
            <a:r>
              <a:rPr lang="en-US" dirty="0">
                <a:solidFill>
                  <a:srgbClr val="7030A0"/>
                </a:solidFill>
              </a:rPr>
              <a:t> components of the 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eigenvector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243674-60BE-4D7F-B33F-9178D7C4AD11}"/>
              </a:ext>
            </a:extLst>
          </p:cNvPr>
          <p:cNvSpPr/>
          <p:nvPr/>
        </p:nvSpPr>
        <p:spPr>
          <a:xfrm>
            <a:off x="244227" y="4085789"/>
            <a:ext cx="3026023" cy="1582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5894BA-F21D-4175-9B6E-09894C3FD292}"/>
              </a:ext>
            </a:extLst>
          </p:cNvPr>
          <p:cNvSpPr/>
          <p:nvPr/>
        </p:nvSpPr>
        <p:spPr>
          <a:xfrm>
            <a:off x="6400801" y="2407637"/>
            <a:ext cx="1079938" cy="54051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1D02D5-D4E6-401A-9B81-63DCD3704D4F}"/>
              </a:ext>
            </a:extLst>
          </p:cNvPr>
          <p:cNvSpPr/>
          <p:nvPr/>
        </p:nvSpPr>
        <p:spPr>
          <a:xfrm>
            <a:off x="4161541" y="3265676"/>
            <a:ext cx="2885645" cy="22071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6E910CA-5791-4CCC-B2E7-287BDA57E69C}"/>
              </a:ext>
            </a:extLst>
          </p:cNvPr>
          <p:cNvCxnSpPr>
            <a:cxnSpLocks/>
            <a:stCxn id="32" idx="2"/>
            <a:endCxn id="33" idx="3"/>
          </p:cNvCxnSpPr>
          <p:nvPr/>
        </p:nvCxnSpPr>
        <p:spPr>
          <a:xfrm rot="16200000" flipH="1">
            <a:off x="6780037" y="3108886"/>
            <a:ext cx="427882" cy="106416"/>
          </a:xfrm>
          <a:prstGeom prst="bentConnector4">
            <a:avLst>
              <a:gd name="adj1" fmla="val 37104"/>
              <a:gd name="adj2" fmla="val 5000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E0D9D6D-74C9-48B2-83B4-B34C610796CB}"/>
              </a:ext>
            </a:extLst>
          </p:cNvPr>
          <p:cNvSpPr/>
          <p:nvPr/>
        </p:nvSpPr>
        <p:spPr>
          <a:xfrm>
            <a:off x="3853011" y="4323316"/>
            <a:ext cx="1491055" cy="19442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7C9E8D-9D95-B1D2-1083-19ACB8E4242C}"/>
              </a:ext>
            </a:extLst>
          </p:cNvPr>
          <p:cNvSpPr txBox="1"/>
          <p:nvPr/>
        </p:nvSpPr>
        <p:spPr>
          <a:xfrm>
            <a:off x="6459672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BCAA02-6468-FB27-B5E1-8A6CD32D3B25}"/>
              </a:ext>
            </a:extLst>
          </p:cNvPr>
          <p:cNvSpPr txBox="1"/>
          <p:nvPr/>
        </p:nvSpPr>
        <p:spPr>
          <a:xfrm>
            <a:off x="7157423" y="1184225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42CBF2-E59D-6751-2024-EB6AB1D96FDF}"/>
              </a:ext>
            </a:extLst>
          </p:cNvPr>
          <p:cNvGrpSpPr/>
          <p:nvPr/>
        </p:nvGrpSpPr>
        <p:grpSpPr>
          <a:xfrm>
            <a:off x="7835304" y="3716457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62CFE-625F-6F21-AD92-2A55866A01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7A9E29D-D763-BD28-D6FF-E4730C83811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E3C451-3729-53A2-BF95-3B2BFA7C07F5}"/>
              </a:ext>
            </a:extLst>
          </p:cNvPr>
          <p:cNvGrpSpPr/>
          <p:nvPr/>
        </p:nvGrpSpPr>
        <p:grpSpPr>
          <a:xfrm>
            <a:off x="7842862" y="3966947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FB378B-E07B-CEC9-7341-BC29155C233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AE934FB-3FA4-DF15-0CB6-367888A883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01F226-5805-3390-8565-9129EE0C01A4}"/>
              </a:ext>
            </a:extLst>
          </p:cNvPr>
          <p:cNvCxnSpPr>
            <a:cxnSpLocks/>
          </p:cNvCxnSpPr>
          <p:nvPr/>
        </p:nvCxnSpPr>
        <p:spPr>
          <a:xfrm>
            <a:off x="2460734" y="6251978"/>
            <a:ext cx="849204" cy="7736"/>
          </a:xfrm>
          <a:prstGeom prst="straightConnector1">
            <a:avLst/>
          </a:prstGeom>
          <a:ln w="381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36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  <p:bldP spid="27" grpId="0" animBg="1"/>
      <p:bldP spid="32" grpId="0" animBg="1"/>
      <p:bldP spid="33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8EAF-0117-3658-4798-3C48E7FC0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533" y="4104303"/>
            <a:ext cx="6546719" cy="11034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35CE4F-2D96-42F9-9E9C-DC26BB0F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64" y="1650242"/>
            <a:ext cx="5085714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2821641" y="186339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13493" y="1673426"/>
            <a:ext cx="279305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448" y="4284145"/>
                <a:ext cx="1346331" cy="5611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3917323" y="4893679"/>
            <a:ext cx="2540627" cy="300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BD2DB6-0E4C-4E4F-83E0-BFAEDAA04135}"/>
              </a:ext>
            </a:extLst>
          </p:cNvPr>
          <p:cNvSpPr txBox="1"/>
          <p:nvPr/>
        </p:nvSpPr>
        <p:spPr>
          <a:xfrm>
            <a:off x="5628382" y="1829453"/>
            <a:ext cx="3090483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only possible </a:t>
            </a:r>
            <a:r>
              <a:rPr lang="en-US" i="1" dirty="0">
                <a:solidFill>
                  <a:srgbClr val="7030A0"/>
                </a:solidFill>
              </a:rPr>
              <a:t>measurements</a:t>
            </a:r>
            <a:r>
              <a:rPr lang="en-US" dirty="0">
                <a:solidFill>
                  <a:srgbClr val="7030A0"/>
                </a:solidFill>
              </a:rPr>
              <a:t> that can be obtained in quantum mechanics are the </a:t>
            </a:r>
            <a:r>
              <a:rPr lang="en-US" b="1" dirty="0">
                <a:solidFill>
                  <a:srgbClr val="7030A0"/>
                </a:solidFill>
              </a:rPr>
              <a:t>eigenvalues</a:t>
            </a:r>
            <a:r>
              <a:rPr lang="en-US" dirty="0">
                <a:solidFill>
                  <a:srgbClr val="7030A0"/>
                </a:solidFill>
              </a:rPr>
              <a:t> of </a:t>
            </a:r>
            <a:r>
              <a:rPr lang="en-US" b="1" dirty="0">
                <a:solidFill>
                  <a:srgbClr val="7030A0"/>
                </a:solidFill>
              </a:rPr>
              <a:t>Hermitian</a:t>
            </a:r>
            <a:r>
              <a:rPr lang="en-US" dirty="0">
                <a:solidFill>
                  <a:srgbClr val="7030A0"/>
                </a:solidFill>
              </a:rPr>
              <a:t> operators (matrices) which conveniently are </a:t>
            </a:r>
            <a:r>
              <a:rPr lang="en-US" u="sng" dirty="0">
                <a:solidFill>
                  <a:srgbClr val="7030A0"/>
                </a:solidFill>
              </a:rPr>
              <a:t>all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real</a:t>
            </a:r>
            <a:r>
              <a:rPr lang="en-US" dirty="0">
                <a:solidFill>
                  <a:srgbClr val="7030A0"/>
                </a:solidFill>
              </a:rPr>
              <a:t> numbers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B3AD88-B1BB-3FC1-C9CE-04ADED990E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002" r="40665"/>
          <a:stretch/>
        </p:blipFill>
        <p:spPr>
          <a:xfrm>
            <a:off x="557705" y="5517259"/>
            <a:ext cx="2692076" cy="839092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349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3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176BF2-E395-6DB4-70B4-2A629C77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991" y="2072930"/>
            <a:ext cx="2076137" cy="917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F3F6F7-A781-47B0-80FB-25D32C86D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524" y="4178017"/>
            <a:ext cx="4259826" cy="19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06C1B-C926-46F4-B5CF-39001165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4" y="1650242"/>
            <a:ext cx="5085714" cy="23626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eigenvalues.ipynb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0D8DBA-6F5B-4DFE-BD08-64590547A6AD}"/>
              </a:ext>
            </a:extLst>
          </p:cNvPr>
          <p:cNvGrpSpPr/>
          <p:nvPr/>
        </p:nvGrpSpPr>
        <p:grpSpPr>
          <a:xfrm>
            <a:off x="5238337" y="194884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8D5567C-DE96-41C5-B815-23B7E8CE0B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435032-6C61-4E7C-AA71-4AE38777C33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CEAE690-1B7E-490A-8104-A7CD7F4E699E}"/>
              </a:ext>
            </a:extLst>
          </p:cNvPr>
          <p:cNvSpPr/>
          <p:nvPr/>
        </p:nvSpPr>
        <p:spPr>
          <a:xfrm>
            <a:off x="960791" y="1673426"/>
            <a:ext cx="3445671" cy="20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/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b="0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Hermitian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D0D8CDD-D401-41D1-BAC3-984D2EDA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895" y="1428156"/>
                <a:ext cx="1346331" cy="5611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D3F5149A-B633-4C66-92F1-6D80BD7BBD30}"/>
              </a:ext>
            </a:extLst>
          </p:cNvPr>
          <p:cNvSpPr/>
          <p:nvPr/>
        </p:nvSpPr>
        <p:spPr>
          <a:xfrm>
            <a:off x="4281489" y="5236368"/>
            <a:ext cx="1021556" cy="8469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58BD6-C00F-4B61-8725-8D01ECF18A67}"/>
              </a:ext>
            </a:extLst>
          </p:cNvPr>
          <p:cNvGrpSpPr/>
          <p:nvPr/>
        </p:nvGrpSpPr>
        <p:grpSpPr>
          <a:xfrm>
            <a:off x="3936999" y="2576695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A4FCEFF-F476-487B-81EA-6197376605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83E193-12EF-4004-871B-7F6DF88319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69B3BF-CA09-4773-A516-214F0B6F130D}"/>
              </a:ext>
            </a:extLst>
          </p:cNvPr>
          <p:cNvGrpSpPr/>
          <p:nvPr/>
        </p:nvGrpSpPr>
        <p:grpSpPr>
          <a:xfrm>
            <a:off x="4862868" y="3341084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3432C50-D555-4F25-AE64-2E55D7756B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519DA34-4619-4148-AF1A-C94C2B82CB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772B6EA-9BCD-40E6-8889-3C250846DB3C}"/>
              </a:ext>
            </a:extLst>
          </p:cNvPr>
          <p:cNvSpPr txBox="1"/>
          <p:nvPr/>
        </p:nvSpPr>
        <p:spPr>
          <a:xfrm>
            <a:off x="465651" y="4383723"/>
            <a:ext cx="347134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 quantum state, when measured, collapses to one of the </a:t>
            </a:r>
            <a:r>
              <a:rPr lang="en-US" sz="1600" b="1" dirty="0">
                <a:solidFill>
                  <a:srgbClr val="7030A0"/>
                </a:solidFill>
              </a:rPr>
              <a:t>eigenvectors</a:t>
            </a:r>
            <a:r>
              <a:rPr lang="en-US" sz="1600" dirty="0">
                <a:solidFill>
                  <a:srgbClr val="7030A0"/>
                </a:solidFill>
              </a:rPr>
              <a:t> of its </a:t>
            </a:r>
            <a:r>
              <a:rPr lang="en-US" sz="1600" u="sng" dirty="0">
                <a:solidFill>
                  <a:srgbClr val="7030A0"/>
                </a:solidFill>
              </a:rPr>
              <a:t>Hermitian</a:t>
            </a:r>
            <a:r>
              <a:rPr lang="en-US" sz="1600" dirty="0">
                <a:solidFill>
                  <a:srgbClr val="7030A0"/>
                </a:solidFill>
              </a:rPr>
              <a:t> operator (matrix).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Hence these eigenvectors must be </a:t>
            </a:r>
            <a:r>
              <a:rPr lang="en-US" sz="1600" b="1" dirty="0">
                <a:solidFill>
                  <a:srgbClr val="7030A0"/>
                </a:solidFill>
              </a:rPr>
              <a:t>orthogonal</a:t>
            </a:r>
            <a:r>
              <a:rPr lang="en-US" sz="1600" dirty="0">
                <a:solidFill>
                  <a:srgbClr val="7030A0"/>
                </a:solidFill>
              </a:rPr>
              <a:t> to be </a:t>
            </a:r>
            <a:r>
              <a:rPr lang="en-US" sz="1600" b="1" dirty="0"/>
              <a:t>mutually exclusive </a:t>
            </a:r>
            <a:r>
              <a:rPr lang="en-US" sz="1600" dirty="0">
                <a:solidFill>
                  <a:srgbClr val="7030A0"/>
                </a:solidFill>
              </a:rPr>
              <a:t>and </a:t>
            </a:r>
            <a:r>
              <a:rPr lang="en-US" sz="1600" i="1" dirty="0">
                <a:solidFill>
                  <a:srgbClr val="7030A0"/>
                </a:solidFill>
              </a:rPr>
              <a:t>consistently</a:t>
            </a:r>
            <a:r>
              <a:rPr lang="en-US" sz="1600" dirty="0">
                <a:solidFill>
                  <a:srgbClr val="7030A0"/>
                </a:solidFill>
              </a:rPr>
              <a:t> measurable.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12E7EC-1A90-F064-8BEB-670D64A37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043" y="2746531"/>
            <a:ext cx="3548031" cy="564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93FF89-6FDF-7308-A769-0FE8D2DE70B4}"/>
              </a:ext>
            </a:extLst>
          </p:cNvPr>
          <p:cNvSpPr/>
          <p:nvPr/>
        </p:nvSpPr>
        <p:spPr>
          <a:xfrm>
            <a:off x="5524238" y="2746531"/>
            <a:ext cx="1097113" cy="5627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A51E2F-DB81-4BB9-3836-4388C9CDA599}"/>
              </a:ext>
            </a:extLst>
          </p:cNvPr>
          <p:cNvSpPr/>
          <p:nvPr/>
        </p:nvSpPr>
        <p:spPr>
          <a:xfrm>
            <a:off x="4642669" y="4219532"/>
            <a:ext cx="3825056" cy="2766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14B33B6-E4B7-D932-43B2-17193AF7F1CC}"/>
              </a:ext>
            </a:extLst>
          </p:cNvPr>
          <p:cNvCxnSpPr>
            <a:stCxn id="15" idx="2"/>
            <a:endCxn id="27" idx="1"/>
          </p:cNvCxnSpPr>
          <p:nvPr/>
        </p:nvCxnSpPr>
        <p:spPr>
          <a:xfrm rot="5400000">
            <a:off x="4833468" y="3118522"/>
            <a:ext cx="1048529" cy="1430126"/>
          </a:xfrm>
          <a:prstGeom prst="bentConnector4">
            <a:avLst>
              <a:gd name="adj1" fmla="val 57030"/>
              <a:gd name="adj2" fmla="val 140628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24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8" grpId="0"/>
      <p:bldP spid="34" grpId="0" animBg="1"/>
      <p:bldP spid="26" grpId="0"/>
      <p:bldP spid="15" grpId="0" animBg="1"/>
      <p:bldP spid="2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eigenvalues are the roots of the </a:t>
            </a:r>
            <a:r>
              <a:rPr lang="en-US" sz="2400" b="1" dirty="0"/>
              <a:t>characteristic polynomial</a:t>
            </a:r>
            <a:r>
              <a:rPr lang="en-US" sz="2400" dirty="0"/>
              <a:t> for a </a:t>
            </a:r>
            <a:r>
              <a:rPr lang="en-US" sz="2400" u="sng" dirty="0"/>
              <a:t>square</a:t>
            </a:r>
            <a:r>
              <a:rPr lang="en-US" sz="2400" dirty="0"/>
              <a:t> matrix</a:t>
            </a:r>
          </a:p>
          <a:p>
            <a:r>
              <a:rPr lang="en-US" sz="2400" dirty="0"/>
              <a:t>The characteristic polynomial will have the same </a:t>
            </a:r>
            <a:r>
              <a:rPr lang="en-US" sz="2400" b="1" dirty="0">
                <a:solidFill>
                  <a:srgbClr val="00B050"/>
                </a:solidFill>
              </a:rPr>
              <a:t>degree</a:t>
            </a:r>
            <a:r>
              <a:rPr lang="en-US" sz="2400" dirty="0"/>
              <a:t> as the number of rows in the square matrix</a:t>
            </a:r>
          </a:p>
          <a:p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Fundamental Theorem of Algebra </a:t>
            </a:r>
            <a:r>
              <a:rPr lang="en-US" sz="2400" dirty="0"/>
              <a:t>says a polynomial of degree N will have N roots (possibly all distinct, possibly some repeated)</a:t>
            </a:r>
          </a:p>
          <a:p>
            <a:r>
              <a:rPr lang="en-US" sz="2400" dirty="0"/>
              <a:t>A matrix with </a:t>
            </a:r>
            <a:r>
              <a:rPr lang="en-US" sz="2400" b="1" dirty="0">
                <a:solidFill>
                  <a:srgbClr val="FF0000"/>
                </a:solidFill>
              </a:rPr>
              <a:t>complex</a:t>
            </a:r>
            <a:r>
              <a:rPr lang="en-US" sz="2400" dirty="0"/>
              <a:t> components may still have a characteristic polynomial that has all </a:t>
            </a:r>
            <a:r>
              <a:rPr lang="en-US" sz="2400" b="1" dirty="0">
                <a:solidFill>
                  <a:srgbClr val="7030A0"/>
                </a:solidFill>
              </a:rPr>
              <a:t>real</a:t>
            </a:r>
            <a:r>
              <a:rPr lang="en-US" sz="2400" dirty="0"/>
              <a:t> coefficients</a:t>
            </a:r>
          </a:p>
          <a:p>
            <a:r>
              <a:rPr lang="en-US" sz="2400" dirty="0"/>
              <a:t>If the polynomial has all </a:t>
            </a:r>
            <a:r>
              <a:rPr lang="en-US" sz="2400" b="1" dirty="0"/>
              <a:t>real</a:t>
            </a:r>
            <a:r>
              <a:rPr lang="en-US" sz="2400" dirty="0"/>
              <a:t> coefficients, then any complex roots must come in </a:t>
            </a:r>
            <a:r>
              <a:rPr lang="en-US" sz="2400" i="1" dirty="0"/>
              <a:t>conjugate pairs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63436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58AC19-4E6C-2C6C-E67C-920F3A77C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4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740A99-3214-B20F-7A1F-F0AB24648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554CA2-BFA6-E7F2-A826-50AFA1FD1A06}"/>
              </a:ext>
            </a:extLst>
          </p:cNvPr>
          <p:cNvCxnSpPr/>
          <p:nvPr/>
        </p:nvCxnSpPr>
        <p:spPr>
          <a:xfrm>
            <a:off x="4280338" y="2609193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500150-9AB0-205C-E2E5-A550FE04B561}"/>
              </a:ext>
            </a:extLst>
          </p:cNvPr>
          <p:cNvSpPr/>
          <p:nvPr/>
        </p:nvSpPr>
        <p:spPr>
          <a:xfrm>
            <a:off x="4067503" y="2719552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B3EEC2-7CB8-7AB5-599C-876A325D0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5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52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animBg="1"/>
      <p:bldP spid="2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F45A77-2FC4-E090-3136-1FE44ACE5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94E87F2-BD13-555C-0183-CD9C9706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C1E9A-B58F-8F53-539D-B01F49545808}"/>
              </a:ext>
            </a:extLst>
          </p:cNvPr>
          <p:cNvCxnSpPr/>
          <p:nvPr/>
        </p:nvCxnSpPr>
        <p:spPr>
          <a:xfrm>
            <a:off x="4280338" y="2829914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7ABF823-7F2E-10CE-65A1-963CD113F692}"/>
              </a:ext>
            </a:extLst>
          </p:cNvPr>
          <p:cNvSpPr/>
          <p:nvPr/>
        </p:nvSpPr>
        <p:spPr>
          <a:xfrm>
            <a:off x="4067503" y="2921842"/>
            <a:ext cx="4272456" cy="25235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F837DC-045B-AE6B-719D-C390A7490E09}"/>
              </a:ext>
            </a:extLst>
          </p:cNvPr>
          <p:cNvSpPr/>
          <p:nvPr/>
        </p:nvSpPr>
        <p:spPr>
          <a:xfrm>
            <a:off x="4067503" y="2485633"/>
            <a:ext cx="4272456" cy="23489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D06E98-0518-A1ED-EB57-9EE7845DC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DA1F98-189B-4E47-372F-9032D071A0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74734A5-4552-317F-7A59-CFCDF4F0E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5CE5BF01-0F12-EBD3-5679-4BC85097ED7C}"/>
              </a:ext>
            </a:extLst>
          </p:cNvPr>
          <p:cNvSpPr/>
          <p:nvPr/>
        </p:nvSpPr>
        <p:spPr>
          <a:xfrm>
            <a:off x="1662191" y="4319663"/>
            <a:ext cx="221788" cy="157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1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20" grpId="0"/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3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6C96A3-4E38-29FC-BA59-064495ED2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4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 smtClean="0">
                                          <a:ln>
                                            <a:solidFill>
                                              <a:schemeClr val="tx1"/>
                                            </a:solidFill>
                                          </a:ln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03DC83-D684-4701-32DF-93EB5F4C6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B19D97D-A405-EFC1-F2B4-88E57652B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6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D6D600-3D21-9A96-487B-A8F296E21056}"/>
              </a:ext>
            </a:extLst>
          </p:cNvPr>
          <p:cNvCxnSpPr/>
          <p:nvPr/>
        </p:nvCxnSpPr>
        <p:spPr>
          <a:xfrm>
            <a:off x="4280338" y="3058515"/>
            <a:ext cx="38389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A6591-A39F-DF88-9BAC-94A478C3CAA6}"/>
              </a:ext>
            </a:extLst>
          </p:cNvPr>
          <p:cNvSpPr/>
          <p:nvPr/>
        </p:nvSpPr>
        <p:spPr>
          <a:xfrm>
            <a:off x="4067503" y="2498834"/>
            <a:ext cx="4272456" cy="45464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1BC4BAB-1937-D51C-E624-FB692C5DC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7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1BFF66D-DF96-3CBA-0BAA-D9ABD4E52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8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AFC7B5B-D096-1CB3-8E9C-2D3578AD1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9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8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Characteristic Polynomial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/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5.96377+0.563478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−4.65625−0.657598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1.1037+4.11872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6.01795−3.17565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−1.66041−9.61168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5.88324+1.86256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0.39357−2.25232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−1.66388−15.6493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8.02418+9.0482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77FA40-6FD3-672E-E3E7-7CE916EC0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537" y="1596280"/>
                <a:ext cx="5988242" cy="5777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/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d>
                        <m:d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5.96377+0.563478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US" sz="14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3A4E05-0062-16DC-6E36-28568735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3538836"/>
                <a:ext cx="7967566" cy="416204"/>
              </a:xfrm>
              <a:prstGeom prst="rect">
                <a:avLst/>
              </a:prstGeom>
              <a:blipFill>
                <a:blip r:embed="rId3"/>
                <a:stretch>
                  <a:fillRect l="-45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/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6.01795−3.17565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−1.66388−15.6493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8.02418+9.0482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3251AC-D573-038F-7FD5-59745EF08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190461"/>
                <a:ext cx="5929508" cy="394082"/>
              </a:xfrm>
              <a:prstGeom prst="rect">
                <a:avLst/>
              </a:prstGeom>
              <a:blipFill>
                <a:blip r:embed="rId4"/>
                <a:stretch>
                  <a:fillRect t="-1538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/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0.39357−2.25232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−4.65625−0.657598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1.1037+4.11872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−1.66041−9.61168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</m:d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5.88324+1.86256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0B0724-4ADC-3950-2CA8-E0947EF0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4851391"/>
                <a:ext cx="5929508" cy="394082"/>
              </a:xfrm>
              <a:prstGeom prst="rect">
                <a:avLst/>
              </a:prstGeom>
              <a:blipFill>
                <a:blip r:embed="rId5"/>
                <a:stretch>
                  <a:fillRect l="-206" t="-3125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/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+0.4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16.6517+9.96433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−325.451+12.5902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CD79A6-260A-B4C8-493E-199F68825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585468"/>
                <a:ext cx="4730141" cy="215444"/>
              </a:xfrm>
              <a:prstGeom prst="rect">
                <a:avLst/>
              </a:prstGeom>
              <a:blipFill>
                <a:blip r:embed="rId6"/>
                <a:stretch>
                  <a:fillRect r="-12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/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+639.811−158.499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−(30.1094−10.8292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B3D446-CF51-D02A-3689-8CECE383A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191" y="5930974"/>
                <a:ext cx="3717877" cy="215444"/>
              </a:xfrm>
              <a:prstGeom prst="rect">
                <a:avLst/>
              </a:prstGeom>
              <a:blipFill>
                <a:blip r:embed="rId7"/>
                <a:stretch>
                  <a:fillRect l="-656" r="-492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/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−14.1091+145.090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+(9.71107−0.864888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AFE764-9CDF-9D10-7B2B-9C0199B13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191" y="6265458"/>
                <a:ext cx="3817263" cy="215444"/>
              </a:xfrm>
              <a:prstGeom prst="rect">
                <a:avLst/>
              </a:prstGeom>
              <a:blipFill>
                <a:blip r:embed="rId8"/>
                <a:stretch>
                  <a:fillRect r="-639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/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5.96377+0.563478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−4.65625−0.657598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1.1037+4.11872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6.01795−3.17565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−1.66041−9.61168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5.88324+1.86256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0.39357−2.25232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−1.66388−15.6493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8.02418+9.0482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01DDFFA-0730-3675-EA38-1E4CD12C9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71" y="2489474"/>
                <a:ext cx="7922169" cy="6847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9E9AC0B-9235-A12A-B596-236D18B4ED95}"/>
              </a:ext>
            </a:extLst>
          </p:cNvPr>
          <p:cNvSpPr/>
          <p:nvPr/>
        </p:nvSpPr>
        <p:spPr>
          <a:xfrm>
            <a:off x="1545021" y="5546053"/>
            <a:ext cx="4912929" cy="988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89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23487</TotalTime>
  <Words>5169</Words>
  <Application>Microsoft Office PowerPoint</Application>
  <PresentationFormat>On-screen Show (4:3)</PresentationFormat>
  <Paragraphs>1013</Paragraphs>
  <Slides>118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14a – Goals</vt:lpstr>
      <vt:lpstr>Symbols and Operators</vt:lpstr>
      <vt:lpstr>Real Vectors</vt:lpstr>
      <vt:lpstr>Real Vectors – Addition (Vector +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Real Vectors – Dot Product (Vector ⋅ Vector)</vt:lpstr>
      <vt:lpstr>Open real_vectors.ipynb</vt:lpstr>
      <vt:lpstr>Run Cell 1 – real_vectors.ipynb</vt:lpstr>
      <vt:lpstr>Run Cells 2 &amp; 3 – real_vectors.ipynb</vt:lpstr>
      <vt:lpstr>Run Cell 4 – real_vectors.ipynb</vt:lpstr>
      <vt:lpstr>Run Cell 5 – real_vectors.ipynb</vt:lpstr>
      <vt:lpstr>Run Cell 6 – real_vectors.ipynb</vt:lpstr>
      <vt:lpstr>Symbols and Operators</vt:lpstr>
      <vt:lpstr>Matrices</vt:lpstr>
      <vt:lpstr>Types of Matrices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Multiplication</vt:lpstr>
      <vt:lpstr>Open matrix_algebra.ipynb</vt:lpstr>
      <vt:lpstr>Run Cell 1 – matrix_algebra.ipynb</vt:lpstr>
      <vt:lpstr>Run Cells 2 &amp; 3 – matrix_algebra.ipynb</vt:lpstr>
      <vt:lpstr>Run Cell 4 – matrix_algebra.ipynb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Determinant of a Matrix</vt:lpstr>
      <vt:lpstr>Run Cell 5 – matrix_algebra.ipynb</vt:lpstr>
      <vt:lpstr>Run Cell 6 – matrix_algebra.ipynb</vt:lpstr>
      <vt:lpstr>Determinant of a Matrix</vt:lpstr>
      <vt:lpstr>Matrix Inversion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Goal: Solve a System of Linear Equations</vt:lpstr>
      <vt:lpstr>Cramer’s Rule</vt:lpstr>
      <vt:lpstr>Run Cell 7 – matrix_algebra.ipynb</vt:lpstr>
      <vt:lpstr>Run Cell 8 – matrix_algebra.ipynb</vt:lpstr>
      <vt:lpstr>Run Cell 9 – matrix_algebra.ipynb</vt:lpstr>
      <vt:lpstr>Matrix Transpose (T)</vt:lpstr>
      <vt:lpstr>Matrix Adjoint (H) and Trace</vt:lpstr>
      <vt:lpstr>Hermitian Matrix</vt:lpstr>
      <vt:lpstr>Complex Vector Algebra</vt:lpstr>
      <vt:lpstr>Complex Scalar Multiplication</vt:lpstr>
      <vt:lpstr>Complex Inner Product</vt:lpstr>
      <vt:lpstr>Complex Vector Norm</vt:lpstr>
      <vt:lpstr>Unitary Matrices</vt:lpstr>
      <vt:lpstr>Complex Vector &amp; Matrix Identities</vt:lpstr>
      <vt:lpstr>Open complex_matrices.ipynb</vt:lpstr>
      <vt:lpstr>Run Cell 1 – complex_matrices.ipynb</vt:lpstr>
      <vt:lpstr>Run Cell 2 – complex_matrices.ipynb</vt:lpstr>
      <vt:lpstr>Run Cell 3 – complex_matrices.ipynb</vt:lpstr>
      <vt:lpstr>Run Cell 4 – complex_matrices.ipynb</vt:lpstr>
      <vt:lpstr>Run Cell 5 – complex_matrices.ipynb</vt:lpstr>
      <vt:lpstr>Complex Vector &amp; Matrix Identities</vt:lpstr>
      <vt:lpstr>Run Cell 6 – complex_matrices.ipynb</vt:lpstr>
      <vt:lpstr>Run Cell 7 – complex_matrices.ipynb</vt:lpstr>
      <vt:lpstr>Run Cell 8 – complex_matrices.ipynb</vt:lpstr>
      <vt:lpstr>Run Cell 9 – complex_matrices.ipynb</vt:lpstr>
      <vt:lpstr>Run Cell 10 – complex_matrices.ipynb</vt:lpstr>
      <vt:lpstr>Run Cell 11 – complex_matrices.ipynb</vt:lpstr>
      <vt:lpstr>Basis Sets</vt:lpstr>
      <vt:lpstr>Basis Sets</vt:lpstr>
      <vt:lpstr>Change of Basis (Transition Matrix)</vt:lpstr>
      <vt:lpstr>Change of Basis (Transition Matrix)</vt:lpstr>
      <vt:lpstr>Eigenvectors and Eigenvalues</vt:lpstr>
      <vt:lpstr>Open eigenvalues.ipynb</vt:lpstr>
      <vt:lpstr>Run Cell 1 – eigenvalues.ipynb</vt:lpstr>
      <vt:lpstr>Run Cell 2 – eigenvalues.ipynb</vt:lpstr>
      <vt:lpstr>Run Cell 3 – eigenvalues.ipynb</vt:lpstr>
      <vt:lpstr>Run Cell 4 – eigenvalues.ipynb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The Characteristic Polynomial</vt:lpstr>
      <vt:lpstr>Eigenvalues and Eigenvectors</vt:lpstr>
      <vt:lpstr>Eigenbasis</vt:lpstr>
      <vt:lpstr>Eigenbasis</vt:lpstr>
      <vt:lpstr>View Cell 5 – eigenvalues.ipynb</vt:lpstr>
      <vt:lpstr>View Cell 5 – eigenvalues.ipynb</vt:lpstr>
      <vt:lpstr>Run Cell 5 – eigenvalues.ipynb</vt:lpstr>
      <vt:lpstr>Matrix Powers</vt:lpstr>
      <vt:lpstr>View Cell 6 – eigenvalues.ipynb</vt:lpstr>
      <vt:lpstr>View Cell 6 – eigenvalues.ipynb</vt:lpstr>
      <vt:lpstr>Run Cell 6 – eigenvalues.ipynb</vt:lpstr>
      <vt:lpstr>Matrix Commutation</vt:lpstr>
      <vt:lpstr>View Cell 7 – eigenvalues.ipynb</vt:lpstr>
      <vt:lpstr>View Cell 7 – eigenvalues.ipynb</vt:lpstr>
      <vt:lpstr>View Cell 7 – eigenvalues.ipynb</vt:lpstr>
      <vt:lpstr>Run Cell 7 – eigenvalues.ipynb</vt:lpstr>
      <vt:lpstr>Session 14a – Now You Know...</vt:lpstr>
      <vt:lpstr>Task 14-01</vt:lpstr>
      <vt:lpstr>Task 14-02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1309</cp:revision>
  <cp:lastPrinted>2022-06-19T04:15:58Z</cp:lastPrinted>
  <dcterms:created xsi:type="dcterms:W3CDTF">2014-09-21T17:58:26Z</dcterms:created>
  <dcterms:modified xsi:type="dcterms:W3CDTF">2023-04-05T04:45:51Z</dcterms:modified>
</cp:coreProperties>
</file>